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57" r:id="rId4"/>
    <p:sldId id="258" r:id="rId5"/>
    <p:sldId id="259" r:id="rId6"/>
    <p:sldId id="263" r:id="rId7"/>
    <p:sldId id="260" r:id="rId8"/>
    <p:sldId id="265" r:id="rId9"/>
    <p:sldId id="264" r:id="rId10"/>
    <p:sldId id="261" r:id="rId11"/>
  </p:sldIdLst>
  <p:sldSz cx="6858000" cy="9144000" type="letter"/>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8">
          <p15:clr>
            <a:srgbClr val="A4A3A4"/>
          </p15:clr>
        </p15:guide>
        <p15:guide id="2" orient="horz" pos="5692">
          <p15:clr>
            <a:srgbClr val="A4A3A4"/>
          </p15:clr>
        </p15:guide>
        <p15:guide id="3" pos="4247">
          <p15:clr>
            <a:srgbClr val="A4A3A4"/>
          </p15:clr>
        </p15:guide>
        <p15:guide id="4" pos="73">
          <p15:clr>
            <a:srgbClr val="A4A3A4"/>
          </p15:clr>
        </p15:guide>
        <p15:guide id="5" pos="34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89"/>
    <p:restoredTop sz="94662"/>
  </p:normalViewPr>
  <p:slideViewPr>
    <p:cSldViewPr>
      <p:cViewPr varScale="1">
        <p:scale>
          <a:sx n="115" d="100"/>
          <a:sy n="115" d="100"/>
        </p:scale>
        <p:origin x="3368" y="192"/>
      </p:cViewPr>
      <p:guideLst>
        <p:guide orient="horz" pos="68"/>
        <p:guide orient="horz" pos="5692"/>
        <p:guide pos="4247"/>
        <p:guide pos="73"/>
        <p:guide pos="34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a:t>Click to edit Master title style</a:t>
            </a:r>
            <a:endParaRPr lang="en-GB"/>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4E17D0F-3896-44E6-8245-9A4A017DA8E6}" type="datetimeFigureOut">
              <a:rPr lang="en-GB" smtClean="0"/>
              <a:t>11/04/2022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C872290-A4A6-4B05-B89D-607EC8BDA233}" type="slidenum">
              <a:rPr lang="en-GB" smtClean="0"/>
              <a:t>‹Nº›</a:t>
            </a:fld>
            <a:endParaRPr lang="en-GB"/>
          </a:p>
        </p:txBody>
      </p:sp>
    </p:spTree>
    <p:extLst>
      <p:ext uri="{BB962C8B-B14F-4D97-AF65-F5344CB8AC3E}">
        <p14:creationId xmlns:p14="http://schemas.microsoft.com/office/powerpoint/2010/main" val="3375384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4E17D0F-3896-44E6-8245-9A4A017DA8E6}" type="datetimeFigureOut">
              <a:rPr lang="en-GB" smtClean="0"/>
              <a:t>11/04/2022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C872290-A4A6-4B05-B89D-607EC8BDA233}" type="slidenum">
              <a:rPr lang="en-GB" smtClean="0"/>
              <a:t>‹Nº›</a:t>
            </a:fld>
            <a:endParaRPr lang="en-GB"/>
          </a:p>
        </p:txBody>
      </p:sp>
    </p:spTree>
    <p:extLst>
      <p:ext uri="{BB962C8B-B14F-4D97-AF65-F5344CB8AC3E}">
        <p14:creationId xmlns:p14="http://schemas.microsoft.com/office/powerpoint/2010/main" val="2946101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E17D0F-3896-44E6-8245-9A4A017DA8E6}" type="datetimeFigureOut">
              <a:rPr lang="en-GB" smtClean="0"/>
              <a:t>11/04/2022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C872290-A4A6-4B05-B89D-607EC8BDA233}" type="slidenum">
              <a:rPr lang="en-GB" smtClean="0"/>
              <a:t>‹Nº›</a:t>
            </a:fld>
            <a:endParaRPr lang="en-GB"/>
          </a:p>
        </p:txBody>
      </p:sp>
    </p:spTree>
    <p:extLst>
      <p:ext uri="{BB962C8B-B14F-4D97-AF65-F5344CB8AC3E}">
        <p14:creationId xmlns:p14="http://schemas.microsoft.com/office/powerpoint/2010/main" val="3968888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4E17D0F-3896-44E6-8245-9A4A017DA8E6}" type="datetimeFigureOut">
              <a:rPr lang="en-GB" smtClean="0"/>
              <a:t>11/04/2022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C872290-A4A6-4B05-B89D-607EC8BDA233}" type="slidenum">
              <a:rPr lang="en-GB" smtClean="0"/>
              <a:t>‹Nº›</a:t>
            </a:fld>
            <a:endParaRPr lang="en-GB"/>
          </a:p>
        </p:txBody>
      </p:sp>
    </p:spTree>
    <p:extLst>
      <p:ext uri="{BB962C8B-B14F-4D97-AF65-F5344CB8AC3E}">
        <p14:creationId xmlns:p14="http://schemas.microsoft.com/office/powerpoint/2010/main" val="227194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4E17D0F-3896-44E6-8245-9A4A017DA8E6}" type="datetimeFigureOut">
              <a:rPr lang="en-GB" smtClean="0"/>
              <a:t>11/04/2022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C872290-A4A6-4B05-B89D-607EC8BDA233}" type="slidenum">
              <a:rPr lang="en-GB" smtClean="0"/>
              <a:t>‹Nº›</a:t>
            </a:fld>
            <a:endParaRPr lang="en-GB"/>
          </a:p>
        </p:txBody>
      </p:sp>
    </p:spTree>
    <p:extLst>
      <p:ext uri="{BB962C8B-B14F-4D97-AF65-F5344CB8AC3E}">
        <p14:creationId xmlns:p14="http://schemas.microsoft.com/office/powerpoint/2010/main" val="4244467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4E17D0F-3896-44E6-8245-9A4A017DA8E6}" type="datetimeFigureOut">
              <a:rPr lang="en-GB" smtClean="0"/>
              <a:t>11/04/2022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C872290-A4A6-4B05-B89D-607EC8BDA233}" type="slidenum">
              <a:rPr lang="en-GB" smtClean="0"/>
              <a:t>‹Nº›</a:t>
            </a:fld>
            <a:endParaRPr lang="en-GB"/>
          </a:p>
        </p:txBody>
      </p:sp>
    </p:spTree>
    <p:extLst>
      <p:ext uri="{BB962C8B-B14F-4D97-AF65-F5344CB8AC3E}">
        <p14:creationId xmlns:p14="http://schemas.microsoft.com/office/powerpoint/2010/main" val="2677381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E17D0F-3896-44E6-8245-9A4A017DA8E6}" type="datetimeFigureOut">
              <a:rPr lang="en-GB" smtClean="0"/>
              <a:t>11/04/2022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C872290-A4A6-4B05-B89D-607EC8BDA233}" type="slidenum">
              <a:rPr lang="en-GB" smtClean="0"/>
              <a:t>‹Nº›</a:t>
            </a:fld>
            <a:endParaRPr lang="en-GB"/>
          </a:p>
        </p:txBody>
      </p:sp>
    </p:spTree>
    <p:extLst>
      <p:ext uri="{BB962C8B-B14F-4D97-AF65-F5344CB8AC3E}">
        <p14:creationId xmlns:p14="http://schemas.microsoft.com/office/powerpoint/2010/main" val="4018281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E17D0F-3896-44E6-8245-9A4A017DA8E6}" type="datetimeFigureOut">
              <a:rPr lang="en-GB" smtClean="0"/>
              <a:t>11/04/2022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C872290-A4A6-4B05-B89D-607EC8BDA233}" type="slidenum">
              <a:rPr lang="en-GB" smtClean="0"/>
              <a:t>‹Nº›</a:t>
            </a:fld>
            <a:endParaRPr lang="en-GB"/>
          </a:p>
        </p:txBody>
      </p:sp>
    </p:spTree>
    <p:extLst>
      <p:ext uri="{BB962C8B-B14F-4D97-AF65-F5344CB8AC3E}">
        <p14:creationId xmlns:p14="http://schemas.microsoft.com/office/powerpoint/2010/main" val="31470617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E17D0F-3896-44E6-8245-9A4A017DA8E6}" type="datetimeFigureOut">
              <a:rPr lang="en-GB" smtClean="0"/>
              <a:t>11/04/2022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C872290-A4A6-4B05-B89D-607EC8BDA233}" type="slidenum">
              <a:rPr lang="en-GB" smtClean="0"/>
              <a:t>‹Nº›</a:t>
            </a:fld>
            <a:endParaRPr lang="en-GB"/>
          </a:p>
        </p:txBody>
      </p:sp>
    </p:spTree>
    <p:extLst>
      <p:ext uri="{BB962C8B-B14F-4D97-AF65-F5344CB8AC3E}">
        <p14:creationId xmlns:p14="http://schemas.microsoft.com/office/powerpoint/2010/main" val="3341310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4E17D0F-3896-44E6-8245-9A4A017DA8E6}" type="datetimeFigureOut">
              <a:rPr lang="en-GB" smtClean="0"/>
              <a:t>11/04/2022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C872290-A4A6-4B05-B89D-607EC8BDA233}" type="slidenum">
              <a:rPr lang="en-GB" smtClean="0"/>
              <a:t>‹Nº›</a:t>
            </a:fld>
            <a:endParaRPr lang="en-GB"/>
          </a:p>
        </p:txBody>
      </p:sp>
    </p:spTree>
    <p:extLst>
      <p:ext uri="{BB962C8B-B14F-4D97-AF65-F5344CB8AC3E}">
        <p14:creationId xmlns:p14="http://schemas.microsoft.com/office/powerpoint/2010/main" val="1622376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4E17D0F-3896-44E6-8245-9A4A017DA8E6}" type="datetimeFigureOut">
              <a:rPr lang="en-GB" smtClean="0"/>
              <a:t>11/04/2022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C872290-A4A6-4B05-B89D-607EC8BDA233}" type="slidenum">
              <a:rPr lang="en-GB" smtClean="0"/>
              <a:t>‹Nº›</a:t>
            </a:fld>
            <a:endParaRPr lang="en-GB"/>
          </a:p>
        </p:txBody>
      </p:sp>
    </p:spTree>
    <p:extLst>
      <p:ext uri="{BB962C8B-B14F-4D97-AF65-F5344CB8AC3E}">
        <p14:creationId xmlns:p14="http://schemas.microsoft.com/office/powerpoint/2010/main" val="943603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E4E17D0F-3896-44E6-8245-9A4A017DA8E6}" type="datetimeFigureOut">
              <a:rPr lang="en-GB" smtClean="0"/>
              <a:t>11/04/2022</a:t>
            </a:fld>
            <a:endParaRPr lang="en-GB"/>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AC872290-A4A6-4B05-B89D-607EC8BDA233}" type="slidenum">
              <a:rPr lang="en-GB" smtClean="0"/>
              <a:t>‹Nº›</a:t>
            </a:fld>
            <a:endParaRPr lang="en-GB"/>
          </a:p>
        </p:txBody>
      </p:sp>
      <p:grpSp>
        <p:nvGrpSpPr>
          <p:cNvPr id="10" name="Group 9"/>
          <p:cNvGrpSpPr/>
          <p:nvPr userDrawn="1"/>
        </p:nvGrpSpPr>
        <p:grpSpPr>
          <a:xfrm>
            <a:off x="107108" y="97191"/>
            <a:ext cx="6636063" cy="9048396"/>
            <a:chOff x="107108" y="97191"/>
            <a:chExt cx="6636063" cy="9048396"/>
          </a:xfrm>
        </p:grpSpPr>
        <p:pic>
          <p:nvPicPr>
            <p:cNvPr id="11" name="Picture 10" descr="EUPP_Slides_v2.pdf"/>
            <p:cNvPicPr>
              <a:picLocks noChangeAspect="1"/>
            </p:cNvPicPr>
            <p:nvPr/>
          </p:nvPicPr>
          <p:blipFill rotWithShape="1">
            <a:blip r:embed="rId13" cstate="print">
              <a:extLst>
                <a:ext uri="{28A0092B-C50C-407E-A947-70E740481C1C}">
                  <a14:useLocalDpi xmlns:a14="http://schemas.microsoft.com/office/drawing/2010/main" val="0"/>
                </a:ext>
              </a:extLst>
            </a:blip>
            <a:srcRect t="57093" r="21259"/>
            <a:stretch/>
          </p:blipFill>
          <p:spPr>
            <a:xfrm>
              <a:off x="107108" y="7079579"/>
              <a:ext cx="6635005" cy="1943771"/>
            </a:xfrm>
            <a:prstGeom prst="rect">
              <a:avLst/>
            </a:prstGeom>
          </p:spPr>
        </p:pic>
        <p:pic>
          <p:nvPicPr>
            <p:cNvPr id="12" name="Picture 11" descr="X:\Pfizer\Haemophilia\Branding\Pfizer Hemophilia_US\Pfizer Hemophilia White.png"/>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653136" y="8100392"/>
              <a:ext cx="1771433" cy="468008"/>
            </a:xfrm>
            <a:prstGeom prst="rect">
              <a:avLst/>
            </a:prstGeom>
            <a:noFill/>
            <a:ln>
              <a:noFill/>
            </a:ln>
          </p:spPr>
        </p:pic>
        <p:sp>
          <p:nvSpPr>
            <p:cNvPr id="13" name="Text Box 2"/>
            <p:cNvSpPr txBox="1">
              <a:spLocks noChangeArrowheads="1"/>
            </p:cNvSpPr>
            <p:nvPr/>
          </p:nvSpPr>
          <p:spPr bwMode="auto">
            <a:xfrm>
              <a:off x="107108" y="8599785"/>
              <a:ext cx="6635005" cy="415498"/>
            </a:xfrm>
            <a:prstGeom prst="rect">
              <a:avLst/>
            </a:prstGeom>
            <a:noFill/>
            <a:ln w="9525">
              <a:noFill/>
              <a:miter lim="800000"/>
              <a:headEnd/>
              <a:tailEnd/>
            </a:ln>
          </p:spPr>
          <p:txBody>
            <a:bodyPr rot="0" vert="horz" wrap="square" lIns="91440" tIns="45720" rIns="91440" bIns="45720" anchor="t" anchorCtr="0">
              <a:spAutoFit/>
            </a:bodyPr>
            <a:lstStyle/>
            <a:p>
              <a:pPr>
                <a:spcAft>
                  <a:spcPts val="0"/>
                </a:spcAft>
              </a:pPr>
              <a:r>
                <a:rPr lang="es-ES" sz="700" dirty="0"/>
                <a:t>Este programa  es patrocinado por Pfizer con el objetivo de mejorar la educación y la práctica en los departamentos de Hemofilia así como establecer el uso del ultrasonido como una modalidad diagnóstica para evaluar el estado de las articulaciones en los pacientes con hemofilia.  El esquema de HEAD-US no permite a los examinadores realizar una evaluación integral diagnóstica con el ultrasonido del sistema </a:t>
              </a:r>
              <a:r>
                <a:rPr lang="es-ES" sz="700" dirty="0" err="1"/>
                <a:t>musculoesquelético</a:t>
              </a:r>
              <a:r>
                <a:rPr lang="es-ES" sz="700" dirty="0"/>
                <a:t> y no pudiera ser aplicado en un contexto clínico diferente al de la Hemofilia.</a:t>
              </a:r>
              <a:endParaRPr lang="en-GB" sz="700" dirty="0">
                <a:effectLst/>
                <a:latin typeface="Times New Roman"/>
                <a:ea typeface="Times New Roman"/>
              </a:endParaRPr>
            </a:p>
          </p:txBody>
        </p:sp>
        <p:pic>
          <p:nvPicPr>
            <p:cNvPr id="14" name="Picture 13"/>
            <p:cNvPicPr/>
            <p:nvPr/>
          </p:nvPicPr>
          <p:blipFill rotWithShape="1">
            <a:blip r:embed="rId15">
              <a:extLst>
                <a:ext uri="{28A0092B-C50C-407E-A947-70E740481C1C}">
                  <a14:useLocalDpi xmlns:a14="http://schemas.microsoft.com/office/drawing/2010/main" val="0"/>
                </a:ext>
              </a:extLst>
            </a:blip>
            <a:srcRect l="27353" b="80838"/>
            <a:stretch/>
          </p:blipFill>
          <p:spPr>
            <a:xfrm>
              <a:off x="107108" y="97191"/>
              <a:ext cx="6635005" cy="1738505"/>
            </a:xfrm>
            <a:prstGeom prst="rect">
              <a:avLst/>
            </a:prstGeom>
            <a:extLst>
              <a:ext uri="{FAA26D3D-D897-4be2-8F04-BA451C77F1D7}">
                <ma14:placeholderFlag xmlns:lc="http://schemas.openxmlformats.org/drawingml/2006/lockedCanvas" xmln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wpc="http://schemas.microsoft.com/office/word/2010/wordprocessingCanvas"/>
              </a:ext>
            </a:extLst>
          </p:spPr>
        </p:pic>
        <p:pic>
          <p:nvPicPr>
            <p:cNvPr id="15" name="Picture 14" descr="W:\Pfizer\Haemophilia\PROJECTS\ULTRASOUND PROGRAMME\Ultrasound_Resources\Logos\Ultrasound_Program_Logo\Pfizer_UltrasoundProgram_Logo_CMYK.png"/>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94231" y="107950"/>
              <a:ext cx="1653148" cy="1240729"/>
            </a:xfrm>
            <a:prstGeom prst="rect">
              <a:avLst/>
            </a:prstGeom>
            <a:noFill/>
            <a:ln>
              <a:noFill/>
            </a:ln>
          </p:spPr>
        </p:pic>
        <p:cxnSp>
          <p:nvCxnSpPr>
            <p:cNvPr id="16" name="Straight Connector 15"/>
            <p:cNvCxnSpPr/>
            <p:nvPr/>
          </p:nvCxnSpPr>
          <p:spPr>
            <a:xfrm>
              <a:off x="6743171" y="9037587"/>
              <a:ext cx="0" cy="10800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7" name="Rectangle 16"/>
          <p:cNvSpPr/>
          <p:nvPr userDrawn="1"/>
        </p:nvSpPr>
        <p:spPr>
          <a:xfrm>
            <a:off x="3294190" y="8499757"/>
            <a:ext cx="3130379" cy="200055"/>
          </a:xfrm>
          <a:prstGeom prst="rect">
            <a:avLst/>
          </a:prstGeom>
        </p:spPr>
        <p:txBody>
          <a:bodyPr wrap="square">
            <a:spAutoFit/>
          </a:bodyPr>
          <a:lstStyle/>
          <a:p>
            <a:pPr algn="r"/>
            <a:r>
              <a:rPr lang="pt-BR" sz="700" dirty="0">
                <a:solidFill>
                  <a:schemeClr val="bg1"/>
                </a:solidFill>
              </a:rPr>
              <a:t>Programa educativo patrocinado por Pfizer</a:t>
            </a:r>
            <a:endParaRPr lang="en-GB" sz="700" dirty="0">
              <a:solidFill>
                <a:schemeClr val="bg1"/>
              </a:solidFill>
            </a:endParaRPr>
          </a:p>
        </p:txBody>
      </p:sp>
    </p:spTree>
    <p:extLst>
      <p:ext uri="{BB962C8B-B14F-4D97-AF65-F5344CB8AC3E}">
        <p14:creationId xmlns:p14="http://schemas.microsoft.com/office/powerpoint/2010/main" val="33994102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1" name="Group 30"/>
          <p:cNvGrpSpPr>
            <a:grpSpLocks noChangeAspect="1"/>
          </p:cNvGrpSpPr>
          <p:nvPr/>
        </p:nvGrpSpPr>
        <p:grpSpPr>
          <a:xfrm>
            <a:off x="705734" y="1337066"/>
            <a:ext cx="4508195" cy="6601831"/>
            <a:chOff x="275706" y="1383439"/>
            <a:chExt cx="5607549" cy="8211733"/>
          </a:xfrm>
        </p:grpSpPr>
        <p:pic>
          <p:nvPicPr>
            <p:cNvPr id="32"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0150" t="2069" r="18422" b="1672"/>
            <a:stretch/>
          </p:blipFill>
          <p:spPr bwMode="auto">
            <a:xfrm>
              <a:off x="2853382" y="1383439"/>
              <a:ext cx="3029873" cy="82061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2260" t="4633" r="70480" b="1665"/>
            <a:stretch/>
          </p:blipFill>
          <p:spPr bwMode="auto">
            <a:xfrm>
              <a:off x="1404367" y="1890316"/>
              <a:ext cx="1030515" cy="7704856"/>
            </a:xfrm>
            <a:prstGeom prst="snip2SameRect">
              <a:avLst>
                <a:gd name="adj1" fmla="val 36444"/>
                <a:gd name="adj2" fmla="val 0"/>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TextBox 33"/>
            <p:cNvSpPr txBox="1"/>
            <p:nvPr/>
          </p:nvSpPr>
          <p:spPr>
            <a:xfrm>
              <a:off x="828303" y="2219052"/>
              <a:ext cx="864096" cy="7005789"/>
            </a:xfrm>
            <a:prstGeom prst="rect">
              <a:avLst/>
            </a:prstGeom>
            <a:noFill/>
          </p:spPr>
          <p:txBody>
            <a:bodyPr wrap="square" rtlCol="0">
              <a:spAutoFit/>
            </a:bodyPr>
            <a:lstStyle/>
            <a:p>
              <a:r>
                <a:rPr lang="en-GB" dirty="0"/>
                <a:t>E1A</a:t>
              </a:r>
            </a:p>
            <a:p>
              <a:endParaRPr lang="en-GB" dirty="0"/>
            </a:p>
            <a:p>
              <a:endParaRPr lang="en-GB" dirty="0"/>
            </a:p>
            <a:p>
              <a:endParaRPr lang="en-GB" dirty="0"/>
            </a:p>
            <a:p>
              <a:endParaRPr lang="en-GB" dirty="0"/>
            </a:p>
            <a:p>
              <a:r>
                <a:rPr lang="en-GB" dirty="0"/>
                <a:t>E1B</a:t>
              </a:r>
            </a:p>
            <a:p>
              <a:endParaRPr lang="en-GB" dirty="0"/>
            </a:p>
            <a:p>
              <a:endParaRPr lang="en-GB" dirty="0"/>
            </a:p>
            <a:p>
              <a:endParaRPr lang="en-GB" dirty="0"/>
            </a:p>
            <a:p>
              <a:r>
                <a:rPr lang="en-GB" dirty="0"/>
                <a:t>E2A</a:t>
              </a:r>
            </a:p>
            <a:p>
              <a:endParaRPr lang="en-GB" dirty="0"/>
            </a:p>
            <a:p>
              <a:endParaRPr lang="en-GB" dirty="0"/>
            </a:p>
            <a:p>
              <a:endParaRPr lang="en-GB" dirty="0"/>
            </a:p>
            <a:p>
              <a:endParaRPr lang="en-GB" dirty="0"/>
            </a:p>
            <a:p>
              <a:r>
                <a:rPr lang="en-GB" dirty="0"/>
                <a:t>E2B</a:t>
              </a:r>
            </a:p>
            <a:p>
              <a:endParaRPr lang="en-GB" dirty="0"/>
            </a:p>
            <a:p>
              <a:endParaRPr lang="en-GB" dirty="0"/>
            </a:p>
            <a:p>
              <a:endParaRPr lang="en-GB" dirty="0"/>
            </a:p>
            <a:p>
              <a:endParaRPr lang="en-GB" dirty="0"/>
            </a:p>
            <a:p>
              <a:r>
                <a:rPr lang="en-GB" dirty="0"/>
                <a:t>E3</a:t>
              </a:r>
            </a:p>
          </p:txBody>
        </p:sp>
        <p:sp>
          <p:nvSpPr>
            <p:cNvPr id="36" name="Rounded Rectangle 35"/>
            <p:cNvSpPr/>
            <p:nvPr/>
          </p:nvSpPr>
          <p:spPr>
            <a:xfrm rot="16200000">
              <a:off x="-361368" y="5016366"/>
              <a:ext cx="1656184" cy="38203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err="1"/>
                <a:t>Codo</a:t>
              </a:r>
              <a:endParaRPr lang="en-GB" dirty="0"/>
            </a:p>
          </p:txBody>
        </p:sp>
      </p:grpSp>
      <p:pic>
        <p:nvPicPr>
          <p:cNvPr id="39" name="Picture 2" descr="W:\Pfizer\Haemophilia\PROJECTS\ESAT\ULTRASOUND PROGRAMME\Ultrasound_Materials\Artwork\Logo\HEADUS_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09120" y="467544"/>
            <a:ext cx="1646634" cy="366376"/>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p:cNvSpPr txBox="1"/>
          <p:nvPr/>
        </p:nvSpPr>
        <p:spPr>
          <a:xfrm>
            <a:off x="4730398" y="813773"/>
            <a:ext cx="1710238" cy="369332"/>
          </a:xfrm>
          <a:prstGeom prst="rect">
            <a:avLst/>
          </a:prstGeom>
          <a:noFill/>
        </p:spPr>
        <p:txBody>
          <a:bodyPr wrap="square" rtlCol="0">
            <a:spAutoFit/>
          </a:bodyPr>
          <a:lstStyle/>
          <a:p>
            <a:r>
              <a:rPr lang="en-GB" sz="900" b="1" dirty="0">
                <a:solidFill>
                  <a:schemeClr val="tx2">
                    <a:lumMod val="75000"/>
                  </a:schemeClr>
                </a:solidFill>
              </a:rPr>
              <a:t>H</a:t>
            </a:r>
            <a:r>
              <a:rPr lang="en-GB" sz="900" dirty="0">
                <a:solidFill>
                  <a:schemeClr val="tx2">
                    <a:lumMod val="75000"/>
                  </a:schemeClr>
                </a:solidFill>
              </a:rPr>
              <a:t>aemophilia </a:t>
            </a:r>
            <a:r>
              <a:rPr lang="en-GB" sz="900" b="1" dirty="0">
                <a:solidFill>
                  <a:schemeClr val="tx2">
                    <a:lumMod val="75000"/>
                  </a:schemeClr>
                </a:solidFill>
              </a:rPr>
              <a:t>E</a:t>
            </a:r>
            <a:r>
              <a:rPr lang="en-GB" sz="900" dirty="0">
                <a:solidFill>
                  <a:schemeClr val="tx2">
                    <a:lumMod val="75000"/>
                  </a:schemeClr>
                </a:solidFill>
              </a:rPr>
              <a:t>arly </a:t>
            </a:r>
            <a:r>
              <a:rPr lang="en-GB" sz="900" b="1" dirty="0">
                <a:solidFill>
                  <a:schemeClr val="tx2">
                    <a:lumMod val="75000"/>
                  </a:schemeClr>
                </a:solidFill>
              </a:rPr>
              <a:t>A</a:t>
            </a:r>
            <a:r>
              <a:rPr lang="en-GB" sz="900" dirty="0">
                <a:solidFill>
                  <a:schemeClr val="tx2">
                    <a:lumMod val="75000"/>
                  </a:schemeClr>
                </a:solidFill>
              </a:rPr>
              <a:t>rthropathy </a:t>
            </a:r>
            <a:r>
              <a:rPr lang="en-GB" sz="900" b="1" dirty="0">
                <a:solidFill>
                  <a:schemeClr val="tx2">
                    <a:lumMod val="75000"/>
                  </a:schemeClr>
                </a:solidFill>
              </a:rPr>
              <a:t>D</a:t>
            </a:r>
            <a:r>
              <a:rPr lang="en-GB" sz="900" dirty="0">
                <a:solidFill>
                  <a:schemeClr val="tx2">
                    <a:lumMod val="75000"/>
                  </a:schemeClr>
                </a:solidFill>
              </a:rPr>
              <a:t>etection with </a:t>
            </a:r>
            <a:r>
              <a:rPr lang="en-GB" sz="900" b="1" dirty="0">
                <a:solidFill>
                  <a:srgbClr val="096D63"/>
                </a:solidFill>
              </a:rPr>
              <a:t>U</a:t>
            </a:r>
            <a:r>
              <a:rPr lang="en-GB" sz="900" dirty="0">
                <a:solidFill>
                  <a:schemeClr val="tx2">
                    <a:lumMod val="75000"/>
                  </a:schemeClr>
                </a:solidFill>
              </a:rPr>
              <a:t>ltra</a:t>
            </a:r>
            <a:r>
              <a:rPr lang="en-GB" sz="900" b="1" dirty="0">
                <a:solidFill>
                  <a:srgbClr val="096D63"/>
                </a:solidFill>
              </a:rPr>
              <a:t>S</a:t>
            </a:r>
            <a:r>
              <a:rPr lang="en-GB" sz="900" dirty="0">
                <a:solidFill>
                  <a:schemeClr val="tx2">
                    <a:lumMod val="75000"/>
                  </a:schemeClr>
                </a:solidFill>
              </a:rPr>
              <a:t>ound</a:t>
            </a:r>
          </a:p>
        </p:txBody>
      </p:sp>
      <p:sp>
        <p:nvSpPr>
          <p:cNvPr id="9" name="Cuadro de texto 163">
            <a:extLst>
              <a:ext uri="{FF2B5EF4-FFF2-40B4-BE49-F238E27FC236}">
                <a16:creationId xmlns:a16="http://schemas.microsoft.com/office/drawing/2014/main" id="{2E0BE66C-B6BA-9A49-BA80-35AF860C853B}"/>
              </a:ext>
            </a:extLst>
          </p:cNvPr>
          <p:cNvSpPr txBox="1"/>
          <p:nvPr/>
        </p:nvSpPr>
        <p:spPr>
          <a:xfrm>
            <a:off x="71717" y="755868"/>
            <a:ext cx="4229100" cy="68580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es-ES" sz="2200" b="1" dirty="0">
                <a:effectLst/>
                <a:ea typeface="Calibri" panose="020F0502020204030204" pitchFamily="34" charset="0"/>
                <a:cs typeface="Times New Roman" panose="02020603050405020304" pitchFamily="18" charset="0"/>
              </a:rPr>
              <a:t>A.A.H.D.A</a:t>
            </a:r>
            <a:endParaRPr lang="es-AR" sz="1200" dirty="0">
              <a:effectLst/>
              <a:ea typeface="Calibri" panose="020F0502020204030204" pitchFamily="34" charset="0"/>
              <a:cs typeface="Times New Roman" panose="02020603050405020304" pitchFamily="18" charset="0"/>
            </a:endParaRPr>
          </a:p>
          <a:p>
            <a:pPr algn="ctr">
              <a:spcAft>
                <a:spcPts val="0"/>
              </a:spcAft>
            </a:pPr>
            <a:r>
              <a:rPr lang="es-ES" sz="900" dirty="0">
                <a:effectLst/>
                <a:ea typeface="Calibri" panose="020F0502020204030204" pitchFamily="34" charset="0"/>
                <a:cs typeface="Times New Roman" panose="02020603050405020304" pitchFamily="18" charset="0"/>
              </a:rPr>
              <a:t>Asociación Argentina de Hemofilia y Desordenes Asociados.</a:t>
            </a:r>
            <a:endParaRPr lang="es-AR" sz="900" dirty="0">
              <a:effectLst/>
              <a:ea typeface="Calibri" panose="020F0502020204030204" pitchFamily="34" charset="0"/>
              <a:cs typeface="Times New Roman" panose="02020603050405020304" pitchFamily="18" charset="0"/>
            </a:endParaRPr>
          </a:p>
          <a:p>
            <a:pPr algn="ctr">
              <a:spcAft>
                <a:spcPts val="0"/>
              </a:spcAft>
            </a:pPr>
            <a:r>
              <a:rPr lang="es-ES" sz="2200" dirty="0">
                <a:effectLst/>
                <a:ea typeface="Calibri" panose="020F0502020204030204" pitchFamily="34" charset="0"/>
                <a:cs typeface="Times New Roman" panose="02020603050405020304" pitchFamily="18" charset="0"/>
              </a:rPr>
              <a:t> </a:t>
            </a:r>
            <a:endParaRPr lang="es-AR" sz="1200" dirty="0">
              <a:effectLst/>
              <a:ea typeface="Calibri" panose="020F0502020204030204" pitchFamily="34" charset="0"/>
              <a:cs typeface="Times New Roman" panose="02020603050405020304" pitchFamily="18" charset="0"/>
            </a:endParaRPr>
          </a:p>
        </p:txBody>
      </p:sp>
      <p:pic>
        <p:nvPicPr>
          <p:cNvPr id="10" name="Imagen 9">
            <a:extLst>
              <a:ext uri="{FF2B5EF4-FFF2-40B4-BE49-F238E27FC236}">
                <a16:creationId xmlns:a16="http://schemas.microsoft.com/office/drawing/2014/main" id="{0F9C7CFD-2FB4-BC4A-83AA-B63C77A5B6A9}"/>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902678" y="28378"/>
            <a:ext cx="513080" cy="741680"/>
          </a:xfrm>
          <a:prstGeom prst="rect">
            <a:avLst/>
          </a:prstGeom>
          <a:noFill/>
          <a:ln>
            <a:noFill/>
          </a:ln>
        </p:spPr>
      </p:pic>
    </p:spTree>
    <p:extLst>
      <p:ext uri="{BB962C8B-B14F-4D97-AF65-F5344CB8AC3E}">
        <p14:creationId xmlns:p14="http://schemas.microsoft.com/office/powerpoint/2010/main" val="9281833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9" name="Picture 2" descr="W:\Pfizer\Haemophilia\PROJECTS\ESAT\ULTRASOUND PROGRAMME\Ultrasound_Materials\Artwork\Logo\HEADUS_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09120" y="467544"/>
            <a:ext cx="1646634" cy="366376"/>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p:cNvSpPr txBox="1"/>
          <p:nvPr/>
        </p:nvSpPr>
        <p:spPr>
          <a:xfrm>
            <a:off x="4730398" y="813773"/>
            <a:ext cx="1710238" cy="369332"/>
          </a:xfrm>
          <a:prstGeom prst="rect">
            <a:avLst/>
          </a:prstGeom>
          <a:noFill/>
        </p:spPr>
        <p:txBody>
          <a:bodyPr wrap="square" rtlCol="0">
            <a:spAutoFit/>
          </a:bodyPr>
          <a:lstStyle/>
          <a:p>
            <a:r>
              <a:rPr lang="en-GB" sz="900" b="1" dirty="0">
                <a:solidFill>
                  <a:schemeClr val="tx2">
                    <a:lumMod val="75000"/>
                  </a:schemeClr>
                </a:solidFill>
              </a:rPr>
              <a:t>H</a:t>
            </a:r>
            <a:r>
              <a:rPr lang="en-GB" sz="900" dirty="0">
                <a:solidFill>
                  <a:schemeClr val="tx2">
                    <a:lumMod val="75000"/>
                  </a:schemeClr>
                </a:solidFill>
              </a:rPr>
              <a:t>aemophilia </a:t>
            </a:r>
            <a:r>
              <a:rPr lang="en-GB" sz="900" b="1" dirty="0">
                <a:solidFill>
                  <a:schemeClr val="tx2">
                    <a:lumMod val="75000"/>
                  </a:schemeClr>
                </a:solidFill>
              </a:rPr>
              <a:t>E</a:t>
            </a:r>
            <a:r>
              <a:rPr lang="en-GB" sz="900" dirty="0">
                <a:solidFill>
                  <a:schemeClr val="tx2">
                    <a:lumMod val="75000"/>
                  </a:schemeClr>
                </a:solidFill>
              </a:rPr>
              <a:t>arly </a:t>
            </a:r>
            <a:r>
              <a:rPr lang="en-GB" sz="900" b="1" dirty="0">
                <a:solidFill>
                  <a:schemeClr val="tx2">
                    <a:lumMod val="75000"/>
                  </a:schemeClr>
                </a:solidFill>
              </a:rPr>
              <a:t>A</a:t>
            </a:r>
            <a:r>
              <a:rPr lang="en-GB" sz="900" dirty="0">
                <a:solidFill>
                  <a:schemeClr val="tx2">
                    <a:lumMod val="75000"/>
                  </a:schemeClr>
                </a:solidFill>
              </a:rPr>
              <a:t>rthropathy </a:t>
            </a:r>
            <a:r>
              <a:rPr lang="en-GB" sz="900" b="1" dirty="0">
                <a:solidFill>
                  <a:schemeClr val="tx2">
                    <a:lumMod val="75000"/>
                  </a:schemeClr>
                </a:solidFill>
              </a:rPr>
              <a:t>D</a:t>
            </a:r>
            <a:r>
              <a:rPr lang="en-GB" sz="900" dirty="0">
                <a:solidFill>
                  <a:schemeClr val="tx2">
                    <a:lumMod val="75000"/>
                  </a:schemeClr>
                </a:solidFill>
              </a:rPr>
              <a:t>etection with </a:t>
            </a:r>
            <a:r>
              <a:rPr lang="en-GB" sz="900" b="1" dirty="0">
                <a:solidFill>
                  <a:srgbClr val="096D63"/>
                </a:solidFill>
              </a:rPr>
              <a:t>U</a:t>
            </a:r>
            <a:r>
              <a:rPr lang="en-GB" sz="900" dirty="0">
                <a:solidFill>
                  <a:schemeClr val="tx2">
                    <a:lumMod val="75000"/>
                  </a:schemeClr>
                </a:solidFill>
              </a:rPr>
              <a:t>ltra</a:t>
            </a:r>
            <a:r>
              <a:rPr lang="en-GB" sz="900" b="1" dirty="0">
                <a:solidFill>
                  <a:srgbClr val="096D63"/>
                </a:solidFill>
              </a:rPr>
              <a:t>S</a:t>
            </a:r>
            <a:r>
              <a:rPr lang="en-GB" sz="900" dirty="0">
                <a:solidFill>
                  <a:schemeClr val="tx2">
                    <a:lumMod val="75000"/>
                  </a:schemeClr>
                </a:solidFill>
              </a:rPr>
              <a:t>ound</a:t>
            </a:r>
          </a:p>
        </p:txBody>
      </p:sp>
      <p:sp>
        <p:nvSpPr>
          <p:cNvPr id="9" name="Content Placeholder 2"/>
          <p:cNvSpPr txBox="1">
            <a:spLocks/>
          </p:cNvSpPr>
          <p:nvPr/>
        </p:nvSpPr>
        <p:spPr>
          <a:xfrm>
            <a:off x="107950" y="1547664"/>
            <a:ext cx="6634163" cy="7877987"/>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60000" indent="-684000" algn="just"/>
            <a:r>
              <a:rPr lang="en-GB" sz="1100" dirty="0">
                <a:solidFill>
                  <a:schemeClr val="tx1"/>
                </a:solidFill>
              </a:rPr>
              <a:t>#E1A. </a:t>
            </a:r>
            <a:r>
              <a:rPr lang="es-ES" sz="1100" dirty="0">
                <a:solidFill>
                  <a:schemeClr val="tx1"/>
                </a:solidFill>
              </a:rPr>
              <a:t>Se invita al paciente a mantener el antebrazo sobre la camilla con la palma hacia arriba.  Se debe tener cuidado de extender el codo tanto como sea posible para lograr una mejor exposición de las superficies articulares de la epífisis humeral distal. Ejerciendo una suave presión con el pulgar del examinador sobre la eminencia tenar del paciente se puede ayudar a mantener el codo en supinación completa para un examen adecuado. En caso de daño </a:t>
            </a:r>
            <a:r>
              <a:rPr lang="es-ES" sz="1100" dirty="0" err="1">
                <a:solidFill>
                  <a:schemeClr val="tx1"/>
                </a:solidFill>
              </a:rPr>
              <a:t>osteocondral</a:t>
            </a:r>
            <a:r>
              <a:rPr lang="es-ES" sz="1100" dirty="0">
                <a:solidFill>
                  <a:schemeClr val="tx1"/>
                </a:solidFill>
              </a:rPr>
              <a:t> severo, puede haber limitación en los grados de extensión del codo.  En estos casos, el codo debe ser extendido hasta el máximo de extensión permitida. El transductor se coloca en un plano transverso anterior a nivel de la mitad distal del brazo, aproximadamente a 10 cm proximal al pliegue del codo.  La diáfisis humeral aparece como una imagen oval brillante caracterizada por márgenes homogéneos, profunda a la porción más gruesa de los músculos bíceps y </a:t>
            </a:r>
            <a:r>
              <a:rPr lang="es-ES" sz="1100" dirty="0" err="1">
                <a:solidFill>
                  <a:schemeClr val="tx1"/>
                </a:solidFill>
              </a:rPr>
              <a:t>brachialis</a:t>
            </a:r>
            <a:r>
              <a:rPr lang="es-ES" sz="1100" dirty="0">
                <a:solidFill>
                  <a:schemeClr val="tx1"/>
                </a:solidFill>
              </a:rPr>
              <a:t>. Mientras se barre el transductor hacia abajo, hacia la línea articular y la diáfisis humeral se va agrandando progresivamente, volviéndose plana. A nivel </a:t>
            </a:r>
            <a:r>
              <a:rPr lang="es-ES" sz="1100" dirty="0" err="1">
                <a:solidFill>
                  <a:schemeClr val="tx1"/>
                </a:solidFill>
              </a:rPr>
              <a:t>metafisario</a:t>
            </a:r>
            <a:r>
              <a:rPr lang="es-ES" sz="1100" dirty="0">
                <a:solidFill>
                  <a:schemeClr val="tx1"/>
                </a:solidFill>
              </a:rPr>
              <a:t>, dos hendiduras óseas adyacentes aparecen sobre la cara anterior del húmero, la fosa radial (lateral) y la fosa </a:t>
            </a:r>
            <a:r>
              <a:rPr lang="es-ES" sz="1100" dirty="0" err="1">
                <a:solidFill>
                  <a:schemeClr val="tx1"/>
                </a:solidFill>
              </a:rPr>
              <a:t>coronoide</a:t>
            </a:r>
            <a:r>
              <a:rPr lang="es-ES" sz="1100" dirty="0">
                <a:solidFill>
                  <a:schemeClr val="tx1"/>
                </a:solidFill>
              </a:rPr>
              <a:t> (medial). La primera es poco profunda y alberga el receso radial de la articulación, la segunda es más profunda y contiene el receso </a:t>
            </a:r>
            <a:r>
              <a:rPr lang="es-ES" sz="1100" dirty="0" err="1">
                <a:solidFill>
                  <a:schemeClr val="tx1"/>
                </a:solidFill>
              </a:rPr>
              <a:t>coronoide</a:t>
            </a:r>
            <a:r>
              <a:rPr lang="es-ES" sz="1100" dirty="0">
                <a:solidFill>
                  <a:schemeClr val="tx1"/>
                </a:solidFill>
              </a:rPr>
              <a:t>. Ambos recesos no están distendidos en estado normal y tienen como techo una almohadilla grasa anterior </a:t>
            </a:r>
            <a:r>
              <a:rPr lang="es-ES" sz="1100" dirty="0" err="1">
                <a:solidFill>
                  <a:schemeClr val="tx1"/>
                </a:solidFill>
              </a:rPr>
              <a:t>hiperecoica</a:t>
            </a:r>
            <a:r>
              <a:rPr lang="es-ES" sz="1100" dirty="0">
                <a:solidFill>
                  <a:schemeClr val="tx1"/>
                </a:solidFill>
              </a:rPr>
              <a:t>. Superficial a ella, se puede visualizar el </a:t>
            </a:r>
            <a:r>
              <a:rPr lang="es-ES" sz="1100" dirty="0" err="1">
                <a:solidFill>
                  <a:schemeClr val="tx1"/>
                </a:solidFill>
              </a:rPr>
              <a:t>brachialis</a:t>
            </a:r>
            <a:r>
              <a:rPr lang="es-ES" sz="1100" dirty="0">
                <a:solidFill>
                  <a:schemeClr val="tx1"/>
                </a:solidFill>
              </a:rPr>
              <a:t> como un músculo ancho que ocupa gran parte del codo anterior. Este plano de escaneo es útil para demostrar sinovitis en la articulación anterior del codo.  En casos de abundante derrame articular, los recesos radial y </a:t>
            </a:r>
            <a:r>
              <a:rPr lang="es-ES" sz="1100" dirty="0" err="1">
                <a:solidFill>
                  <a:schemeClr val="tx1"/>
                </a:solidFill>
              </a:rPr>
              <a:t>coronoide</a:t>
            </a:r>
            <a:r>
              <a:rPr lang="es-ES" sz="1100" dirty="0">
                <a:solidFill>
                  <a:schemeClr val="tx1"/>
                </a:solidFill>
              </a:rPr>
              <a:t> se fusionan para formar un complejo único.</a:t>
            </a:r>
          </a:p>
          <a:p>
            <a:pPr marL="360000" indent="-684000" algn="just"/>
            <a:endParaRPr lang="en-GB" sz="1100" dirty="0">
              <a:solidFill>
                <a:schemeClr val="tx1"/>
              </a:solidFill>
            </a:endParaRPr>
          </a:p>
          <a:p>
            <a:pPr marL="360000" indent="-684000" algn="just"/>
            <a:r>
              <a:rPr lang="en-GB" sz="1100" dirty="0">
                <a:solidFill>
                  <a:schemeClr val="tx1"/>
                </a:solidFill>
              </a:rPr>
              <a:t>#E1B. </a:t>
            </a:r>
            <a:r>
              <a:rPr lang="es-ES" sz="1100" dirty="0">
                <a:solidFill>
                  <a:schemeClr val="tx1"/>
                </a:solidFill>
              </a:rPr>
              <a:t>Haciendo un barrido con el transductor hacia abajo desde el nivel de los dos recesos articulares sobre los planos transversos, se puede visualizar la epífisis humeral distal. La misma está conformada por el </a:t>
            </a:r>
            <a:r>
              <a:rPr lang="es-ES" sz="1100" dirty="0" err="1">
                <a:solidFill>
                  <a:schemeClr val="tx1"/>
                </a:solidFill>
              </a:rPr>
              <a:t>capitellum</a:t>
            </a:r>
            <a:r>
              <a:rPr lang="es-ES" sz="1100" dirty="0">
                <a:solidFill>
                  <a:schemeClr val="tx1"/>
                </a:solidFill>
              </a:rPr>
              <a:t> humeral convexo (lateral) y la tróclea cóncava (medial). La epífisis humeral distal puede ser fácilmente identificada basándose en su apariencia ondulante y su estructura bicapa formada por una banda </a:t>
            </a:r>
            <a:r>
              <a:rPr lang="es-ES" sz="1100" dirty="0" err="1">
                <a:solidFill>
                  <a:schemeClr val="tx1"/>
                </a:solidFill>
              </a:rPr>
              <a:t>anecoica</a:t>
            </a:r>
            <a:r>
              <a:rPr lang="es-ES" sz="1100" dirty="0">
                <a:solidFill>
                  <a:schemeClr val="tx1"/>
                </a:solidFill>
              </a:rPr>
              <a:t> superficial de cartílago articular y un eco lineal profundo relacionado con el hueso </a:t>
            </a:r>
            <a:r>
              <a:rPr lang="es-ES" sz="1100" dirty="0" err="1">
                <a:solidFill>
                  <a:schemeClr val="tx1"/>
                </a:solidFill>
              </a:rPr>
              <a:t>subcondral</a:t>
            </a:r>
            <a:r>
              <a:rPr lang="es-ES" sz="1100" dirty="0">
                <a:solidFill>
                  <a:schemeClr val="tx1"/>
                </a:solidFill>
              </a:rPr>
              <a:t>. Este plano de escaneo puede demostrar la presencia de daño </a:t>
            </a:r>
            <a:r>
              <a:rPr lang="es-ES" sz="1100" dirty="0" err="1">
                <a:solidFill>
                  <a:schemeClr val="tx1"/>
                </a:solidFill>
              </a:rPr>
              <a:t>osteocondral</a:t>
            </a:r>
            <a:r>
              <a:rPr lang="es-ES" sz="1100" dirty="0">
                <a:solidFill>
                  <a:schemeClr val="tx1"/>
                </a:solidFill>
              </a:rPr>
              <a:t> sobre la gran superficie articular  de la articulación del codo. Por lo tanto este plano es tratado como plano de referencia para cuantificar anormalidades </a:t>
            </a:r>
            <a:r>
              <a:rPr lang="es-ES" sz="1100" dirty="0" err="1">
                <a:solidFill>
                  <a:schemeClr val="tx1"/>
                </a:solidFill>
              </a:rPr>
              <a:t>osteocondrales</a:t>
            </a:r>
            <a:r>
              <a:rPr lang="es-ES" sz="1100" dirty="0">
                <a:solidFill>
                  <a:schemeClr val="tx1"/>
                </a:solidFill>
              </a:rPr>
              <a:t>. En niños, el cartílago </a:t>
            </a:r>
            <a:r>
              <a:rPr lang="es-ES" sz="1100" dirty="0" err="1">
                <a:solidFill>
                  <a:schemeClr val="tx1"/>
                </a:solidFill>
              </a:rPr>
              <a:t>epifisario</a:t>
            </a:r>
            <a:r>
              <a:rPr lang="es-ES" sz="1100" dirty="0">
                <a:solidFill>
                  <a:schemeClr val="tx1"/>
                </a:solidFill>
              </a:rPr>
              <a:t> es más grueso pero sus límites evocan la forma definitiva del hueso.  La identificación de las impresiones </a:t>
            </a:r>
            <a:r>
              <a:rPr lang="es-ES" sz="1100" dirty="0" err="1">
                <a:solidFill>
                  <a:schemeClr val="tx1"/>
                </a:solidFill>
              </a:rPr>
              <a:t>condrales</a:t>
            </a:r>
            <a:r>
              <a:rPr lang="es-ES" sz="1100" dirty="0">
                <a:solidFill>
                  <a:schemeClr val="tx1"/>
                </a:solidFill>
              </a:rPr>
              <a:t> del </a:t>
            </a:r>
            <a:r>
              <a:rPr lang="es-ES" sz="1100" dirty="0" err="1">
                <a:solidFill>
                  <a:schemeClr val="tx1"/>
                </a:solidFill>
              </a:rPr>
              <a:t>capitellum</a:t>
            </a:r>
            <a:r>
              <a:rPr lang="es-ES" sz="1100" dirty="0">
                <a:solidFill>
                  <a:schemeClr val="tx1"/>
                </a:solidFill>
              </a:rPr>
              <a:t> y de la tróclea son, por lo tanto, relativamente fáciles. La porción osificada de la tróclea por lo general luce muy irregular: esto es un hallazgo normal en el esqueleto inmaduro y no debe considerarse como un signo de daño </a:t>
            </a:r>
            <a:r>
              <a:rPr lang="es-ES" sz="1100" dirty="0" err="1">
                <a:solidFill>
                  <a:schemeClr val="tx1"/>
                </a:solidFill>
              </a:rPr>
              <a:t>osteocondral</a:t>
            </a:r>
            <a:r>
              <a:rPr lang="es-ES" sz="1100" dirty="0">
                <a:solidFill>
                  <a:schemeClr val="tx1"/>
                </a:solidFill>
              </a:rPr>
              <a:t>.</a:t>
            </a:r>
          </a:p>
          <a:p>
            <a:pPr marL="360000" indent="-684000" algn="just"/>
            <a:endParaRPr lang="en-GB" sz="1100" dirty="0">
              <a:solidFill>
                <a:schemeClr val="tx1"/>
              </a:solidFill>
            </a:endParaRPr>
          </a:p>
          <a:p>
            <a:pPr marL="360000" indent="-684000" algn="just"/>
            <a:r>
              <a:rPr lang="en-GB" sz="1100" dirty="0">
                <a:solidFill>
                  <a:schemeClr val="tx1"/>
                </a:solidFill>
              </a:rPr>
              <a:t>#E2A. </a:t>
            </a:r>
            <a:r>
              <a:rPr lang="es-ES" sz="1100" dirty="0">
                <a:solidFill>
                  <a:schemeClr val="tx1"/>
                </a:solidFill>
              </a:rPr>
              <a:t>El transductor se coloca en un plano sagital anterior alineado sobre la articulación </a:t>
            </a:r>
            <a:r>
              <a:rPr lang="es-ES" sz="1100" dirty="0" err="1">
                <a:solidFill>
                  <a:schemeClr val="tx1"/>
                </a:solidFill>
              </a:rPr>
              <a:t>radiocapitelar</a:t>
            </a:r>
            <a:r>
              <a:rPr lang="es-ES" sz="1100" dirty="0">
                <a:solidFill>
                  <a:schemeClr val="tx1"/>
                </a:solidFill>
              </a:rPr>
              <a:t>.  Los principales puntos de referencia óseos para identificar la línea articular son la convexidad del </a:t>
            </a:r>
            <a:r>
              <a:rPr lang="es-ES" sz="1100" dirty="0" err="1">
                <a:solidFill>
                  <a:schemeClr val="tx1"/>
                </a:solidFill>
              </a:rPr>
              <a:t>capitellum</a:t>
            </a:r>
            <a:r>
              <a:rPr lang="es-ES" sz="1100" dirty="0">
                <a:solidFill>
                  <a:schemeClr val="tx1"/>
                </a:solidFill>
              </a:rPr>
              <a:t> humeral y la cabeza radial cuadrada.   Ambos están cubiertos con una banda uniforme de cartílago que en los niños aparece más gruesa. En estados normales, el </a:t>
            </a:r>
            <a:r>
              <a:rPr lang="es-ES" sz="1100" dirty="0" err="1">
                <a:solidFill>
                  <a:schemeClr val="tx1"/>
                </a:solidFill>
              </a:rPr>
              <a:t>capitellum</a:t>
            </a:r>
            <a:r>
              <a:rPr lang="es-ES" sz="1100" dirty="0">
                <a:solidFill>
                  <a:schemeClr val="tx1"/>
                </a:solidFill>
              </a:rPr>
              <a:t> tiene un perfil redondeado homogéneo con ausencia de cualquier mínima irregularidad. Craneal al </a:t>
            </a:r>
            <a:r>
              <a:rPr lang="es-ES" sz="1100" dirty="0" err="1">
                <a:solidFill>
                  <a:schemeClr val="tx1"/>
                </a:solidFill>
              </a:rPr>
              <a:t>capitellum</a:t>
            </a:r>
            <a:r>
              <a:rPr lang="es-ES" sz="1100" dirty="0">
                <a:solidFill>
                  <a:schemeClr val="tx1"/>
                </a:solidFill>
              </a:rPr>
              <a:t> humeral se localiza el receso radial sobre el piso de la fosa radial. Superficial a ella aparece la almohadilla grasa anterior como una línea </a:t>
            </a:r>
            <a:r>
              <a:rPr lang="es-ES" sz="1100" dirty="0" err="1">
                <a:solidFill>
                  <a:schemeClr val="tx1"/>
                </a:solidFill>
              </a:rPr>
              <a:t>hiperecoica</a:t>
            </a:r>
            <a:r>
              <a:rPr lang="es-ES" sz="1100" dirty="0">
                <a:solidFill>
                  <a:schemeClr val="tx1"/>
                </a:solidFill>
              </a:rPr>
              <a:t> alargada debajo del </a:t>
            </a:r>
            <a:r>
              <a:rPr lang="es-ES" sz="1100" dirty="0" err="1">
                <a:solidFill>
                  <a:schemeClr val="tx1"/>
                </a:solidFill>
              </a:rPr>
              <a:t>brachialis</a:t>
            </a:r>
            <a:r>
              <a:rPr lang="es-ES" sz="1100" dirty="0">
                <a:solidFill>
                  <a:schemeClr val="tx1"/>
                </a:solidFill>
              </a:rPr>
              <a:t>.  Distal a la línea articular, se puede apreciar el receso anular a nivel del cuello radial, profundo al músculo supinador.  Este plano es capaz de demostrar signos de daño </a:t>
            </a:r>
            <a:r>
              <a:rPr lang="es-ES" sz="1100" dirty="0" err="1">
                <a:solidFill>
                  <a:schemeClr val="tx1"/>
                </a:solidFill>
              </a:rPr>
              <a:t>osteocondral</a:t>
            </a:r>
            <a:r>
              <a:rPr lang="es-ES" sz="1100" dirty="0">
                <a:solidFill>
                  <a:schemeClr val="tx1"/>
                </a:solidFill>
              </a:rPr>
              <a:t> anterior que afecte al </a:t>
            </a:r>
            <a:r>
              <a:rPr lang="es-ES" sz="1100" dirty="0" err="1">
                <a:solidFill>
                  <a:schemeClr val="tx1"/>
                </a:solidFill>
              </a:rPr>
              <a:t>capitellum</a:t>
            </a:r>
            <a:r>
              <a:rPr lang="es-ES" sz="1100" dirty="0">
                <a:solidFill>
                  <a:schemeClr val="tx1"/>
                </a:solidFill>
              </a:rPr>
              <a:t> humeral y la cabeza radial. De forma similar, permite la representación de la distensión del espacio articular anterior en pacientes con sinovitis.</a:t>
            </a:r>
          </a:p>
          <a:p>
            <a:pPr marL="360000" indent="-684000" algn="just"/>
            <a:endParaRPr lang="en-GB" sz="1100" dirty="0">
              <a:solidFill>
                <a:schemeClr val="tx1"/>
              </a:solidFill>
            </a:endParaRPr>
          </a:p>
          <a:p>
            <a:pPr marL="360000" indent="-684000" algn="just"/>
            <a:endParaRPr lang="en-GB" sz="1050" dirty="0">
              <a:solidFill>
                <a:schemeClr val="tx1"/>
              </a:solidFill>
            </a:endParaRPr>
          </a:p>
        </p:txBody>
      </p:sp>
      <p:sp>
        <p:nvSpPr>
          <p:cNvPr id="5" name="Cuadro de texto 163">
            <a:extLst>
              <a:ext uri="{FF2B5EF4-FFF2-40B4-BE49-F238E27FC236}">
                <a16:creationId xmlns:a16="http://schemas.microsoft.com/office/drawing/2014/main" id="{FAF53D77-4261-424B-979D-36B7045D2B10}"/>
              </a:ext>
            </a:extLst>
          </p:cNvPr>
          <p:cNvSpPr txBox="1"/>
          <p:nvPr/>
        </p:nvSpPr>
        <p:spPr>
          <a:xfrm>
            <a:off x="71717" y="755868"/>
            <a:ext cx="4229100" cy="68580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es-ES" sz="2200" b="1" dirty="0">
                <a:effectLst/>
                <a:ea typeface="Calibri" panose="020F0502020204030204" pitchFamily="34" charset="0"/>
                <a:cs typeface="Times New Roman" panose="02020603050405020304" pitchFamily="18" charset="0"/>
              </a:rPr>
              <a:t>A.A.H.D.A</a:t>
            </a:r>
            <a:endParaRPr lang="es-AR" sz="1200" dirty="0">
              <a:effectLst/>
              <a:ea typeface="Calibri" panose="020F0502020204030204" pitchFamily="34" charset="0"/>
              <a:cs typeface="Times New Roman" panose="02020603050405020304" pitchFamily="18" charset="0"/>
            </a:endParaRPr>
          </a:p>
          <a:p>
            <a:pPr algn="ctr">
              <a:spcAft>
                <a:spcPts val="0"/>
              </a:spcAft>
            </a:pPr>
            <a:r>
              <a:rPr lang="es-ES" sz="900" dirty="0">
                <a:effectLst/>
                <a:ea typeface="Calibri" panose="020F0502020204030204" pitchFamily="34" charset="0"/>
                <a:cs typeface="Times New Roman" panose="02020603050405020304" pitchFamily="18" charset="0"/>
              </a:rPr>
              <a:t>Asociación Argentina de Hemofilia y Desordenes Asociados.</a:t>
            </a:r>
            <a:endParaRPr lang="es-AR" sz="900" dirty="0">
              <a:effectLst/>
              <a:ea typeface="Calibri" panose="020F0502020204030204" pitchFamily="34" charset="0"/>
              <a:cs typeface="Times New Roman" panose="02020603050405020304" pitchFamily="18" charset="0"/>
            </a:endParaRPr>
          </a:p>
          <a:p>
            <a:pPr algn="ctr">
              <a:spcAft>
                <a:spcPts val="0"/>
              </a:spcAft>
            </a:pPr>
            <a:r>
              <a:rPr lang="es-ES" sz="2200" dirty="0">
                <a:effectLst/>
                <a:ea typeface="Calibri" panose="020F0502020204030204" pitchFamily="34" charset="0"/>
                <a:cs typeface="Times New Roman" panose="02020603050405020304" pitchFamily="18" charset="0"/>
              </a:rPr>
              <a:t> </a:t>
            </a:r>
            <a:endParaRPr lang="es-AR" sz="1200" dirty="0">
              <a:effectLst/>
              <a:ea typeface="Calibri" panose="020F0502020204030204" pitchFamily="34" charset="0"/>
              <a:cs typeface="Times New Roman" panose="02020603050405020304" pitchFamily="18" charset="0"/>
            </a:endParaRPr>
          </a:p>
        </p:txBody>
      </p:sp>
      <p:pic>
        <p:nvPicPr>
          <p:cNvPr id="6" name="Imagen 5">
            <a:extLst>
              <a:ext uri="{FF2B5EF4-FFF2-40B4-BE49-F238E27FC236}">
                <a16:creationId xmlns:a16="http://schemas.microsoft.com/office/drawing/2014/main" id="{83B22810-FB2F-F842-BA6C-58FED7B6BAB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902678" y="28378"/>
            <a:ext cx="513080" cy="741680"/>
          </a:xfrm>
          <a:prstGeom prst="rect">
            <a:avLst/>
          </a:prstGeom>
          <a:noFill/>
          <a:ln>
            <a:noFill/>
          </a:ln>
        </p:spPr>
      </p:pic>
    </p:spTree>
    <p:extLst>
      <p:ext uri="{BB962C8B-B14F-4D97-AF65-F5344CB8AC3E}">
        <p14:creationId xmlns:p14="http://schemas.microsoft.com/office/powerpoint/2010/main" val="1388410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9" name="Picture 2" descr="W:\Pfizer\Haemophilia\PROJECTS\ESAT\ULTRASOUND PROGRAMME\Ultrasound_Materials\Artwork\Logo\HEADUS_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09120" y="467544"/>
            <a:ext cx="1646634" cy="366376"/>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p:cNvSpPr txBox="1"/>
          <p:nvPr/>
        </p:nvSpPr>
        <p:spPr>
          <a:xfrm>
            <a:off x="4730398" y="813773"/>
            <a:ext cx="1710238" cy="369332"/>
          </a:xfrm>
          <a:prstGeom prst="rect">
            <a:avLst/>
          </a:prstGeom>
          <a:noFill/>
        </p:spPr>
        <p:txBody>
          <a:bodyPr wrap="square" rtlCol="0">
            <a:spAutoFit/>
          </a:bodyPr>
          <a:lstStyle/>
          <a:p>
            <a:r>
              <a:rPr lang="en-GB" sz="900" b="1" dirty="0">
                <a:solidFill>
                  <a:schemeClr val="tx2">
                    <a:lumMod val="75000"/>
                  </a:schemeClr>
                </a:solidFill>
              </a:rPr>
              <a:t>H</a:t>
            </a:r>
            <a:r>
              <a:rPr lang="en-GB" sz="900" dirty="0">
                <a:solidFill>
                  <a:schemeClr val="tx2">
                    <a:lumMod val="75000"/>
                  </a:schemeClr>
                </a:solidFill>
              </a:rPr>
              <a:t>aemophilia </a:t>
            </a:r>
            <a:r>
              <a:rPr lang="en-GB" sz="900" b="1" dirty="0">
                <a:solidFill>
                  <a:schemeClr val="tx2">
                    <a:lumMod val="75000"/>
                  </a:schemeClr>
                </a:solidFill>
              </a:rPr>
              <a:t>E</a:t>
            </a:r>
            <a:r>
              <a:rPr lang="en-GB" sz="900" dirty="0">
                <a:solidFill>
                  <a:schemeClr val="tx2">
                    <a:lumMod val="75000"/>
                  </a:schemeClr>
                </a:solidFill>
              </a:rPr>
              <a:t>arly </a:t>
            </a:r>
            <a:r>
              <a:rPr lang="en-GB" sz="900" b="1" dirty="0">
                <a:solidFill>
                  <a:schemeClr val="tx2">
                    <a:lumMod val="75000"/>
                  </a:schemeClr>
                </a:solidFill>
              </a:rPr>
              <a:t>A</a:t>
            </a:r>
            <a:r>
              <a:rPr lang="en-GB" sz="900" dirty="0">
                <a:solidFill>
                  <a:schemeClr val="tx2">
                    <a:lumMod val="75000"/>
                  </a:schemeClr>
                </a:solidFill>
              </a:rPr>
              <a:t>rthropathy </a:t>
            </a:r>
            <a:r>
              <a:rPr lang="en-GB" sz="900" b="1" dirty="0">
                <a:solidFill>
                  <a:schemeClr val="tx2">
                    <a:lumMod val="75000"/>
                  </a:schemeClr>
                </a:solidFill>
              </a:rPr>
              <a:t>D</a:t>
            </a:r>
            <a:r>
              <a:rPr lang="en-GB" sz="900" dirty="0">
                <a:solidFill>
                  <a:schemeClr val="tx2">
                    <a:lumMod val="75000"/>
                  </a:schemeClr>
                </a:solidFill>
              </a:rPr>
              <a:t>etection with </a:t>
            </a:r>
            <a:r>
              <a:rPr lang="en-GB" sz="900" b="1" dirty="0">
                <a:solidFill>
                  <a:srgbClr val="096D63"/>
                </a:solidFill>
              </a:rPr>
              <a:t>U</a:t>
            </a:r>
            <a:r>
              <a:rPr lang="en-GB" sz="900" dirty="0">
                <a:solidFill>
                  <a:schemeClr val="tx2">
                    <a:lumMod val="75000"/>
                  </a:schemeClr>
                </a:solidFill>
              </a:rPr>
              <a:t>ltra</a:t>
            </a:r>
            <a:r>
              <a:rPr lang="en-GB" sz="900" b="1" dirty="0">
                <a:solidFill>
                  <a:srgbClr val="096D63"/>
                </a:solidFill>
              </a:rPr>
              <a:t>S</a:t>
            </a:r>
            <a:r>
              <a:rPr lang="en-GB" sz="900" dirty="0">
                <a:solidFill>
                  <a:schemeClr val="tx2">
                    <a:lumMod val="75000"/>
                  </a:schemeClr>
                </a:solidFill>
              </a:rPr>
              <a:t>ound</a:t>
            </a:r>
          </a:p>
        </p:txBody>
      </p:sp>
      <p:sp>
        <p:nvSpPr>
          <p:cNvPr id="9" name="Content Placeholder 2"/>
          <p:cNvSpPr txBox="1">
            <a:spLocks/>
          </p:cNvSpPr>
          <p:nvPr/>
        </p:nvSpPr>
        <p:spPr>
          <a:xfrm>
            <a:off x="107950" y="1619672"/>
            <a:ext cx="6634163" cy="7877987"/>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60000" indent="-684000" algn="just"/>
            <a:endParaRPr lang="en-GB" sz="1100" dirty="0">
              <a:solidFill>
                <a:schemeClr val="tx1"/>
              </a:solidFill>
            </a:endParaRPr>
          </a:p>
          <a:p>
            <a:pPr marL="360000" indent="-684000" algn="just"/>
            <a:r>
              <a:rPr lang="en-GB" sz="1100" dirty="0">
                <a:solidFill>
                  <a:schemeClr val="tx1"/>
                </a:solidFill>
              </a:rPr>
              <a:t>#E2B. </a:t>
            </a:r>
            <a:r>
              <a:rPr lang="es-ES" sz="1100" dirty="0">
                <a:solidFill>
                  <a:schemeClr val="tx1"/>
                </a:solidFill>
              </a:rPr>
              <a:t>El proceso </a:t>
            </a:r>
            <a:r>
              <a:rPr lang="es-ES" sz="1100" dirty="0" err="1">
                <a:solidFill>
                  <a:schemeClr val="tx1"/>
                </a:solidFill>
              </a:rPr>
              <a:t>coronoides</a:t>
            </a:r>
            <a:r>
              <a:rPr lang="es-ES" sz="1100" dirty="0">
                <a:solidFill>
                  <a:schemeClr val="tx1"/>
                </a:solidFill>
              </a:rPr>
              <a:t> aparece como una estructura ósea punzante al mover el transductor medialmente en los planos sagitales sobre la línea articular. Su forma luce diferente a la de la cabeza radial la cual es más prominente y cuadrada.  El músculo </a:t>
            </a:r>
            <a:r>
              <a:rPr lang="es-ES" sz="1100" dirty="0" err="1">
                <a:solidFill>
                  <a:schemeClr val="tx1"/>
                </a:solidFill>
              </a:rPr>
              <a:t>brachialis</a:t>
            </a:r>
            <a:r>
              <a:rPr lang="es-ES" sz="1100" dirty="0">
                <a:solidFill>
                  <a:schemeClr val="tx1"/>
                </a:solidFill>
              </a:rPr>
              <a:t> se inserta en su base. Craneal al proceso </a:t>
            </a:r>
            <a:r>
              <a:rPr lang="es-ES" sz="1100" dirty="0" err="1">
                <a:solidFill>
                  <a:schemeClr val="tx1"/>
                </a:solidFill>
              </a:rPr>
              <a:t>coronoides</a:t>
            </a:r>
            <a:r>
              <a:rPr lang="es-ES" sz="1100" dirty="0">
                <a:solidFill>
                  <a:schemeClr val="tx1"/>
                </a:solidFill>
              </a:rPr>
              <a:t>, la tróclea humeral aparece convexa distalmente y cóncava proximalmente: es ligeramente más pequeña en tamaño que el </a:t>
            </a:r>
            <a:r>
              <a:rPr lang="es-ES" sz="1100" dirty="0" err="1">
                <a:solidFill>
                  <a:schemeClr val="tx1"/>
                </a:solidFill>
              </a:rPr>
              <a:t>capitellum</a:t>
            </a:r>
            <a:r>
              <a:rPr lang="es-ES" sz="1100" dirty="0">
                <a:solidFill>
                  <a:schemeClr val="tx1"/>
                </a:solidFill>
              </a:rPr>
              <a:t>. La fosa </a:t>
            </a:r>
            <a:r>
              <a:rPr lang="es-ES" sz="1100" dirty="0" err="1">
                <a:solidFill>
                  <a:schemeClr val="tx1"/>
                </a:solidFill>
              </a:rPr>
              <a:t>coronoides</a:t>
            </a:r>
            <a:r>
              <a:rPr lang="es-ES" sz="1100" dirty="0">
                <a:solidFill>
                  <a:schemeClr val="tx1"/>
                </a:solidFill>
              </a:rPr>
              <a:t> es más profunda que la radial y está ocupada por la almohadilla grasa anterior.  El receso de la articulación </a:t>
            </a:r>
            <a:r>
              <a:rPr lang="es-ES" sz="1100" dirty="0" err="1">
                <a:solidFill>
                  <a:schemeClr val="tx1"/>
                </a:solidFill>
              </a:rPr>
              <a:t>coronoides</a:t>
            </a:r>
            <a:r>
              <a:rPr lang="es-ES" sz="1100" dirty="0">
                <a:solidFill>
                  <a:schemeClr val="tx1"/>
                </a:solidFill>
              </a:rPr>
              <a:t> está localizado sobre el piso de esta fosa. Este plano de escaneo puede mostrar sinovitis en el receso </a:t>
            </a:r>
            <a:r>
              <a:rPr lang="es-ES" sz="1100" dirty="0" err="1">
                <a:solidFill>
                  <a:schemeClr val="tx1"/>
                </a:solidFill>
              </a:rPr>
              <a:t>coronoides</a:t>
            </a:r>
            <a:r>
              <a:rPr lang="es-ES" sz="1100" dirty="0">
                <a:solidFill>
                  <a:schemeClr val="tx1"/>
                </a:solidFill>
              </a:rPr>
              <a:t>.  También puede revelar signos de daño </a:t>
            </a:r>
            <a:r>
              <a:rPr lang="es-ES" sz="1100" dirty="0" err="1">
                <a:solidFill>
                  <a:schemeClr val="tx1"/>
                </a:solidFill>
              </a:rPr>
              <a:t>osteocondral</a:t>
            </a:r>
            <a:r>
              <a:rPr lang="es-ES" sz="1100" dirty="0">
                <a:solidFill>
                  <a:schemeClr val="tx1"/>
                </a:solidFill>
              </a:rPr>
              <a:t> en la tróclea.</a:t>
            </a:r>
          </a:p>
          <a:p>
            <a:pPr marL="360000" indent="-684000" algn="just"/>
            <a:endParaRPr lang="en-GB" sz="1100" dirty="0">
              <a:solidFill>
                <a:schemeClr val="tx1"/>
              </a:solidFill>
            </a:endParaRPr>
          </a:p>
          <a:p>
            <a:pPr marL="360000" indent="-684000" algn="just"/>
            <a:r>
              <a:rPr lang="en-GB" sz="1100" dirty="0">
                <a:solidFill>
                  <a:schemeClr val="tx1"/>
                </a:solidFill>
              </a:rPr>
              <a:t>#E3. </a:t>
            </a:r>
            <a:r>
              <a:rPr lang="es-ES" sz="1100" dirty="0">
                <a:solidFill>
                  <a:schemeClr val="tx1"/>
                </a:solidFill>
              </a:rPr>
              <a:t>El codo posterior es examinado mientras se mantiene la articulación flexionada en 90° con la palma descansando sobre la camilla.  Se coloca el transductor en un plano medio sagital craneal al olecranon, sobre la intersección </a:t>
            </a:r>
            <a:r>
              <a:rPr lang="es-ES" sz="1100" dirty="0" err="1">
                <a:solidFill>
                  <a:schemeClr val="tx1"/>
                </a:solidFill>
              </a:rPr>
              <a:t>musculotendinosa</a:t>
            </a:r>
            <a:r>
              <a:rPr lang="es-ES" sz="1100" dirty="0">
                <a:solidFill>
                  <a:schemeClr val="tx1"/>
                </a:solidFill>
              </a:rPr>
              <a:t> distal del tríceps.  Se debe tener cuidado para alinear el transductor con el eje largo del antebrazo. Un escaneo fuera del eje puede hacer el examen difícil debido al poco reconocimiento de los puntos de referencia. Profundo al tríceps se puede identificar la almohadilla grasa posterior </a:t>
            </a:r>
            <a:r>
              <a:rPr lang="es-ES" sz="1100" dirty="0" err="1">
                <a:solidFill>
                  <a:schemeClr val="tx1"/>
                </a:solidFill>
              </a:rPr>
              <a:t>hiperecoica</a:t>
            </a:r>
            <a:r>
              <a:rPr lang="es-ES" sz="1100" dirty="0">
                <a:solidFill>
                  <a:schemeClr val="tx1"/>
                </a:solidFill>
              </a:rPr>
              <a:t> llenando la fosa posterior, el olecranon y la cara posterior de la tróclea cubierta por un borde regular y delgado de cartílago articular. El receso del olecranon está localizado entre el piso óseo de la fosa y la almohadilla grasa posterior. En estados normales éste se encuentra colapsado.  Este plano de escaneo permite demostrar sinovitis en el codo posterior e informa menos sobre daños </a:t>
            </a:r>
            <a:r>
              <a:rPr lang="es-ES" sz="1100" dirty="0" err="1">
                <a:solidFill>
                  <a:schemeClr val="tx1"/>
                </a:solidFill>
              </a:rPr>
              <a:t>osteocondrales</a:t>
            </a:r>
            <a:r>
              <a:rPr lang="es-ES" sz="1100" dirty="0">
                <a:solidFill>
                  <a:schemeClr val="tx1"/>
                </a:solidFill>
              </a:rPr>
              <a:t>.</a:t>
            </a:r>
            <a:endParaRPr lang="en-GB" sz="1100" dirty="0">
              <a:solidFill>
                <a:schemeClr val="tx1"/>
              </a:solidFill>
            </a:endParaRPr>
          </a:p>
        </p:txBody>
      </p:sp>
      <p:sp>
        <p:nvSpPr>
          <p:cNvPr id="5" name="Cuadro de texto 163">
            <a:extLst>
              <a:ext uri="{FF2B5EF4-FFF2-40B4-BE49-F238E27FC236}">
                <a16:creationId xmlns:a16="http://schemas.microsoft.com/office/drawing/2014/main" id="{D300C91D-F40F-D647-98AE-F1FD3A287AB4}"/>
              </a:ext>
            </a:extLst>
          </p:cNvPr>
          <p:cNvSpPr txBox="1"/>
          <p:nvPr/>
        </p:nvSpPr>
        <p:spPr>
          <a:xfrm>
            <a:off x="71717" y="755868"/>
            <a:ext cx="4229100" cy="68580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es-ES" sz="2200" b="1" dirty="0">
                <a:effectLst/>
                <a:ea typeface="Calibri" panose="020F0502020204030204" pitchFamily="34" charset="0"/>
                <a:cs typeface="Times New Roman" panose="02020603050405020304" pitchFamily="18" charset="0"/>
              </a:rPr>
              <a:t>A.A.H.D.A</a:t>
            </a:r>
            <a:endParaRPr lang="es-AR" sz="1200" dirty="0">
              <a:effectLst/>
              <a:ea typeface="Calibri" panose="020F0502020204030204" pitchFamily="34" charset="0"/>
              <a:cs typeface="Times New Roman" panose="02020603050405020304" pitchFamily="18" charset="0"/>
            </a:endParaRPr>
          </a:p>
          <a:p>
            <a:pPr algn="ctr">
              <a:spcAft>
                <a:spcPts val="0"/>
              </a:spcAft>
            </a:pPr>
            <a:r>
              <a:rPr lang="es-ES" sz="900" dirty="0">
                <a:effectLst/>
                <a:ea typeface="Calibri" panose="020F0502020204030204" pitchFamily="34" charset="0"/>
                <a:cs typeface="Times New Roman" panose="02020603050405020304" pitchFamily="18" charset="0"/>
              </a:rPr>
              <a:t>Asociación Argentina de Hemofilia y Desordenes Asociados.</a:t>
            </a:r>
            <a:endParaRPr lang="es-AR" sz="900" dirty="0">
              <a:effectLst/>
              <a:ea typeface="Calibri" panose="020F0502020204030204" pitchFamily="34" charset="0"/>
              <a:cs typeface="Times New Roman" panose="02020603050405020304" pitchFamily="18" charset="0"/>
            </a:endParaRPr>
          </a:p>
          <a:p>
            <a:pPr algn="ctr">
              <a:spcAft>
                <a:spcPts val="0"/>
              </a:spcAft>
            </a:pPr>
            <a:r>
              <a:rPr lang="es-ES" sz="2200" dirty="0">
                <a:effectLst/>
                <a:ea typeface="Calibri" panose="020F0502020204030204" pitchFamily="34" charset="0"/>
                <a:cs typeface="Times New Roman" panose="02020603050405020304" pitchFamily="18" charset="0"/>
              </a:rPr>
              <a:t> </a:t>
            </a:r>
            <a:endParaRPr lang="es-AR" sz="1200" dirty="0">
              <a:effectLst/>
              <a:ea typeface="Calibri" panose="020F0502020204030204" pitchFamily="34" charset="0"/>
              <a:cs typeface="Times New Roman" panose="02020603050405020304" pitchFamily="18" charset="0"/>
            </a:endParaRPr>
          </a:p>
        </p:txBody>
      </p:sp>
      <p:pic>
        <p:nvPicPr>
          <p:cNvPr id="6" name="Imagen 5">
            <a:extLst>
              <a:ext uri="{FF2B5EF4-FFF2-40B4-BE49-F238E27FC236}">
                <a16:creationId xmlns:a16="http://schemas.microsoft.com/office/drawing/2014/main" id="{0E315E1A-06E9-9240-9D0D-AE10C02C817B}"/>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902678" y="28378"/>
            <a:ext cx="513080" cy="741680"/>
          </a:xfrm>
          <a:prstGeom prst="rect">
            <a:avLst/>
          </a:prstGeom>
          <a:noFill/>
          <a:ln>
            <a:noFill/>
          </a:ln>
        </p:spPr>
      </p:pic>
    </p:spTree>
    <p:extLst>
      <p:ext uri="{BB962C8B-B14F-4D97-AF65-F5344CB8AC3E}">
        <p14:creationId xmlns:p14="http://schemas.microsoft.com/office/powerpoint/2010/main" val="20977175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9" name="Picture 2" descr="W:\Pfizer\Haemophilia\PROJECTS\ESAT\ULTRASOUND PROGRAMME\Ultrasound_Materials\Artwork\Logo\HEADUS_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09120" y="467544"/>
            <a:ext cx="1646634" cy="366376"/>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p:cNvSpPr txBox="1"/>
          <p:nvPr/>
        </p:nvSpPr>
        <p:spPr>
          <a:xfrm>
            <a:off x="4730398" y="813773"/>
            <a:ext cx="1710238" cy="369332"/>
          </a:xfrm>
          <a:prstGeom prst="rect">
            <a:avLst/>
          </a:prstGeom>
          <a:noFill/>
        </p:spPr>
        <p:txBody>
          <a:bodyPr wrap="square" rtlCol="0">
            <a:spAutoFit/>
          </a:bodyPr>
          <a:lstStyle/>
          <a:p>
            <a:r>
              <a:rPr lang="en-GB" sz="900" b="1" dirty="0">
                <a:solidFill>
                  <a:schemeClr val="tx2">
                    <a:lumMod val="75000"/>
                  </a:schemeClr>
                </a:solidFill>
              </a:rPr>
              <a:t>H</a:t>
            </a:r>
            <a:r>
              <a:rPr lang="en-GB" sz="900" dirty="0">
                <a:solidFill>
                  <a:schemeClr val="tx2">
                    <a:lumMod val="75000"/>
                  </a:schemeClr>
                </a:solidFill>
              </a:rPr>
              <a:t>aemophilia </a:t>
            </a:r>
            <a:r>
              <a:rPr lang="en-GB" sz="900" b="1" dirty="0">
                <a:solidFill>
                  <a:schemeClr val="tx2">
                    <a:lumMod val="75000"/>
                  </a:schemeClr>
                </a:solidFill>
              </a:rPr>
              <a:t>E</a:t>
            </a:r>
            <a:r>
              <a:rPr lang="en-GB" sz="900" dirty="0">
                <a:solidFill>
                  <a:schemeClr val="tx2">
                    <a:lumMod val="75000"/>
                  </a:schemeClr>
                </a:solidFill>
              </a:rPr>
              <a:t>arly </a:t>
            </a:r>
            <a:r>
              <a:rPr lang="en-GB" sz="900" b="1" dirty="0">
                <a:solidFill>
                  <a:schemeClr val="tx2">
                    <a:lumMod val="75000"/>
                  </a:schemeClr>
                </a:solidFill>
              </a:rPr>
              <a:t>A</a:t>
            </a:r>
            <a:r>
              <a:rPr lang="en-GB" sz="900" dirty="0">
                <a:solidFill>
                  <a:schemeClr val="tx2">
                    <a:lumMod val="75000"/>
                  </a:schemeClr>
                </a:solidFill>
              </a:rPr>
              <a:t>rthropathy </a:t>
            </a:r>
            <a:r>
              <a:rPr lang="en-GB" sz="900" b="1" dirty="0">
                <a:solidFill>
                  <a:schemeClr val="tx2">
                    <a:lumMod val="75000"/>
                  </a:schemeClr>
                </a:solidFill>
              </a:rPr>
              <a:t>D</a:t>
            </a:r>
            <a:r>
              <a:rPr lang="en-GB" sz="900" dirty="0">
                <a:solidFill>
                  <a:schemeClr val="tx2">
                    <a:lumMod val="75000"/>
                  </a:schemeClr>
                </a:solidFill>
              </a:rPr>
              <a:t>etection with </a:t>
            </a:r>
            <a:r>
              <a:rPr lang="en-GB" sz="900" b="1" dirty="0">
                <a:solidFill>
                  <a:srgbClr val="096D63"/>
                </a:solidFill>
              </a:rPr>
              <a:t>U</a:t>
            </a:r>
            <a:r>
              <a:rPr lang="en-GB" sz="900" dirty="0">
                <a:solidFill>
                  <a:schemeClr val="tx2">
                    <a:lumMod val="75000"/>
                  </a:schemeClr>
                </a:solidFill>
              </a:rPr>
              <a:t>ltra</a:t>
            </a:r>
            <a:r>
              <a:rPr lang="en-GB" sz="900" b="1" dirty="0">
                <a:solidFill>
                  <a:srgbClr val="096D63"/>
                </a:solidFill>
              </a:rPr>
              <a:t>S</a:t>
            </a:r>
            <a:r>
              <a:rPr lang="en-GB" sz="900" dirty="0">
                <a:solidFill>
                  <a:schemeClr val="tx2">
                    <a:lumMod val="75000"/>
                  </a:schemeClr>
                </a:solidFill>
              </a:rPr>
              <a:t>ound</a:t>
            </a:r>
          </a:p>
        </p:txBody>
      </p:sp>
      <p:grpSp>
        <p:nvGrpSpPr>
          <p:cNvPr id="9" name="Group 8"/>
          <p:cNvGrpSpPr>
            <a:grpSpLocks noChangeAspect="1"/>
          </p:cNvGrpSpPr>
          <p:nvPr/>
        </p:nvGrpSpPr>
        <p:grpSpPr>
          <a:xfrm>
            <a:off x="908720" y="1547664"/>
            <a:ext cx="4553145" cy="6204226"/>
            <a:chOff x="595432" y="1630767"/>
            <a:chExt cx="5287822" cy="7205314"/>
          </a:xfrm>
        </p:grpSpPr>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3381" y="1630767"/>
              <a:ext cx="3029873" cy="72053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1742" b="72178"/>
            <a:stretch/>
          </p:blipFill>
          <p:spPr bwMode="auto">
            <a:xfrm>
              <a:off x="1520572" y="1818308"/>
              <a:ext cx="1095375" cy="16270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28160" b="47764"/>
            <a:stretch/>
          </p:blipFill>
          <p:spPr bwMode="auto">
            <a:xfrm>
              <a:off x="1531432" y="3691601"/>
              <a:ext cx="1095375" cy="1502077"/>
            </a:xfrm>
            <a:prstGeom prst="snip2DiagRect">
              <a:avLst>
                <a:gd name="adj1" fmla="val 0"/>
                <a:gd name="adj2" fmla="val 35081"/>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882" t="55818" r="-2882" b="23747"/>
            <a:stretch/>
          </p:blipFill>
          <p:spPr bwMode="auto">
            <a:xfrm>
              <a:off x="1520573" y="5778748"/>
              <a:ext cx="1095375" cy="12749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84603"/>
            <a:stretch/>
          </p:blipFill>
          <p:spPr bwMode="auto">
            <a:xfrm>
              <a:off x="1536016" y="7722964"/>
              <a:ext cx="1095375" cy="9605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Box 14"/>
            <p:cNvSpPr txBox="1"/>
            <p:nvPr/>
          </p:nvSpPr>
          <p:spPr>
            <a:xfrm>
              <a:off x="595432" y="2485060"/>
              <a:ext cx="1178673" cy="6219423"/>
            </a:xfrm>
            <a:prstGeom prst="rect">
              <a:avLst/>
            </a:prstGeom>
            <a:noFill/>
          </p:spPr>
          <p:txBody>
            <a:bodyPr wrap="square" rtlCol="0">
              <a:spAutoFit/>
            </a:bodyPr>
            <a:lstStyle/>
            <a:p>
              <a:pPr algn="ctr"/>
              <a:r>
                <a:rPr lang="en-GB" dirty="0"/>
                <a:t>K1</a:t>
              </a:r>
            </a:p>
            <a:p>
              <a:pPr algn="ctr"/>
              <a:endParaRPr lang="en-GB" dirty="0"/>
            </a:p>
            <a:p>
              <a:pPr algn="ctr"/>
              <a:endParaRPr lang="en-GB" dirty="0"/>
            </a:p>
            <a:p>
              <a:pPr algn="ctr"/>
              <a:endParaRPr lang="en-GB" dirty="0"/>
            </a:p>
            <a:p>
              <a:pPr algn="ctr"/>
              <a:endParaRPr lang="en-GB" dirty="0"/>
            </a:p>
            <a:p>
              <a:pPr algn="ctr"/>
              <a:endParaRPr lang="en-GB" dirty="0"/>
            </a:p>
            <a:p>
              <a:pPr algn="ctr"/>
              <a:r>
                <a:rPr lang="en-GB" dirty="0"/>
                <a:t>K2A–K2B</a:t>
              </a:r>
            </a:p>
            <a:p>
              <a:pPr algn="ctr"/>
              <a:endParaRPr lang="en-GB" dirty="0"/>
            </a:p>
            <a:p>
              <a:pPr algn="ctr"/>
              <a:endParaRPr lang="en-GB" dirty="0"/>
            </a:p>
            <a:p>
              <a:pPr algn="ctr"/>
              <a:endParaRPr lang="en-GB" dirty="0"/>
            </a:p>
            <a:p>
              <a:pPr algn="ctr"/>
              <a:endParaRPr lang="en-GB" dirty="0"/>
            </a:p>
            <a:p>
              <a:pPr algn="ctr"/>
              <a:r>
                <a:rPr lang="en-GB" dirty="0"/>
                <a:t>K3</a:t>
              </a:r>
            </a:p>
            <a:p>
              <a:pPr algn="ctr"/>
              <a:endParaRPr lang="en-GB" dirty="0"/>
            </a:p>
            <a:p>
              <a:pPr algn="ctr"/>
              <a:endParaRPr lang="en-GB" dirty="0"/>
            </a:p>
            <a:p>
              <a:pPr algn="ctr"/>
              <a:endParaRPr lang="en-GB" dirty="0"/>
            </a:p>
            <a:p>
              <a:pPr algn="ctr"/>
              <a:endParaRPr lang="en-GB" dirty="0"/>
            </a:p>
            <a:p>
              <a:pPr algn="ctr"/>
              <a:endParaRPr lang="en-GB" dirty="0"/>
            </a:p>
            <a:p>
              <a:pPr algn="ctr"/>
              <a:r>
                <a:rPr lang="en-GB" dirty="0"/>
                <a:t>K4</a:t>
              </a:r>
            </a:p>
          </p:txBody>
        </p:sp>
      </p:grpSp>
      <p:sp>
        <p:nvSpPr>
          <p:cNvPr id="16" name="Rounded Rectangle 15"/>
          <p:cNvSpPr/>
          <p:nvPr/>
        </p:nvSpPr>
        <p:spPr>
          <a:xfrm rot="16200000">
            <a:off x="193558" y="4257761"/>
            <a:ext cx="1331491" cy="30713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Rodilla</a:t>
            </a:r>
            <a:endParaRPr lang="en-GB" dirty="0"/>
          </a:p>
        </p:txBody>
      </p:sp>
      <p:sp>
        <p:nvSpPr>
          <p:cNvPr id="17" name="Cuadro de texto 163">
            <a:extLst>
              <a:ext uri="{FF2B5EF4-FFF2-40B4-BE49-F238E27FC236}">
                <a16:creationId xmlns:a16="http://schemas.microsoft.com/office/drawing/2014/main" id="{4FC093B2-0268-8C43-B64C-4C632BA2CD09}"/>
              </a:ext>
            </a:extLst>
          </p:cNvPr>
          <p:cNvSpPr txBox="1"/>
          <p:nvPr/>
        </p:nvSpPr>
        <p:spPr>
          <a:xfrm>
            <a:off x="71717" y="755868"/>
            <a:ext cx="4229100" cy="68580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es-ES" sz="2200" b="1" dirty="0">
                <a:effectLst/>
                <a:ea typeface="Calibri" panose="020F0502020204030204" pitchFamily="34" charset="0"/>
                <a:cs typeface="Times New Roman" panose="02020603050405020304" pitchFamily="18" charset="0"/>
              </a:rPr>
              <a:t>A.A.H.D.A</a:t>
            </a:r>
            <a:endParaRPr lang="es-AR" sz="1200" dirty="0">
              <a:effectLst/>
              <a:ea typeface="Calibri" panose="020F0502020204030204" pitchFamily="34" charset="0"/>
              <a:cs typeface="Times New Roman" panose="02020603050405020304" pitchFamily="18" charset="0"/>
            </a:endParaRPr>
          </a:p>
          <a:p>
            <a:pPr algn="ctr">
              <a:spcAft>
                <a:spcPts val="0"/>
              </a:spcAft>
            </a:pPr>
            <a:r>
              <a:rPr lang="es-ES" sz="900" dirty="0">
                <a:effectLst/>
                <a:ea typeface="Calibri" panose="020F0502020204030204" pitchFamily="34" charset="0"/>
                <a:cs typeface="Times New Roman" panose="02020603050405020304" pitchFamily="18" charset="0"/>
              </a:rPr>
              <a:t>Asociación Argentina de Hemofilia y Desordenes Asociados.</a:t>
            </a:r>
            <a:endParaRPr lang="es-AR" sz="900" dirty="0">
              <a:effectLst/>
              <a:ea typeface="Calibri" panose="020F0502020204030204" pitchFamily="34" charset="0"/>
              <a:cs typeface="Times New Roman" panose="02020603050405020304" pitchFamily="18" charset="0"/>
            </a:endParaRPr>
          </a:p>
          <a:p>
            <a:pPr algn="ctr">
              <a:spcAft>
                <a:spcPts val="0"/>
              </a:spcAft>
            </a:pPr>
            <a:r>
              <a:rPr lang="es-ES" sz="2200" dirty="0">
                <a:effectLst/>
                <a:ea typeface="Calibri" panose="020F0502020204030204" pitchFamily="34" charset="0"/>
                <a:cs typeface="Times New Roman" panose="02020603050405020304" pitchFamily="18" charset="0"/>
              </a:rPr>
              <a:t> </a:t>
            </a:r>
            <a:endParaRPr lang="es-AR" sz="1200" dirty="0">
              <a:effectLst/>
              <a:ea typeface="Calibri" panose="020F0502020204030204" pitchFamily="34" charset="0"/>
              <a:cs typeface="Times New Roman" panose="02020603050405020304" pitchFamily="18" charset="0"/>
            </a:endParaRPr>
          </a:p>
        </p:txBody>
      </p:sp>
      <p:pic>
        <p:nvPicPr>
          <p:cNvPr id="18" name="Imagen 17">
            <a:extLst>
              <a:ext uri="{FF2B5EF4-FFF2-40B4-BE49-F238E27FC236}">
                <a16:creationId xmlns:a16="http://schemas.microsoft.com/office/drawing/2014/main" id="{9EE960B2-1AE2-EB49-BA00-8AD27B0D29F8}"/>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1902678" y="28378"/>
            <a:ext cx="513080" cy="741680"/>
          </a:xfrm>
          <a:prstGeom prst="rect">
            <a:avLst/>
          </a:prstGeom>
          <a:noFill/>
          <a:ln>
            <a:noFill/>
          </a:ln>
        </p:spPr>
      </p:pic>
    </p:spTree>
    <p:extLst>
      <p:ext uri="{BB962C8B-B14F-4D97-AF65-F5344CB8AC3E}">
        <p14:creationId xmlns:p14="http://schemas.microsoft.com/office/powerpoint/2010/main" val="3677891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9" name="Picture 2" descr="W:\Pfizer\Haemophilia\PROJECTS\ESAT\ULTRASOUND PROGRAMME\Ultrasound_Materials\Artwork\Logo\HEADUS_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09120" y="467544"/>
            <a:ext cx="1646634" cy="366376"/>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p:cNvSpPr txBox="1"/>
          <p:nvPr/>
        </p:nvSpPr>
        <p:spPr>
          <a:xfrm>
            <a:off x="4730398" y="813773"/>
            <a:ext cx="1710238" cy="369332"/>
          </a:xfrm>
          <a:prstGeom prst="rect">
            <a:avLst/>
          </a:prstGeom>
          <a:noFill/>
        </p:spPr>
        <p:txBody>
          <a:bodyPr wrap="square" rtlCol="0">
            <a:spAutoFit/>
          </a:bodyPr>
          <a:lstStyle/>
          <a:p>
            <a:r>
              <a:rPr lang="en-GB" sz="900" b="1" dirty="0">
                <a:solidFill>
                  <a:schemeClr val="tx2">
                    <a:lumMod val="75000"/>
                  </a:schemeClr>
                </a:solidFill>
              </a:rPr>
              <a:t>H</a:t>
            </a:r>
            <a:r>
              <a:rPr lang="en-GB" sz="900" dirty="0">
                <a:solidFill>
                  <a:schemeClr val="tx2">
                    <a:lumMod val="75000"/>
                  </a:schemeClr>
                </a:solidFill>
              </a:rPr>
              <a:t>aemophilia </a:t>
            </a:r>
            <a:r>
              <a:rPr lang="en-GB" sz="900" b="1" dirty="0">
                <a:solidFill>
                  <a:schemeClr val="tx2">
                    <a:lumMod val="75000"/>
                  </a:schemeClr>
                </a:solidFill>
              </a:rPr>
              <a:t>E</a:t>
            </a:r>
            <a:r>
              <a:rPr lang="en-GB" sz="900" dirty="0">
                <a:solidFill>
                  <a:schemeClr val="tx2">
                    <a:lumMod val="75000"/>
                  </a:schemeClr>
                </a:solidFill>
              </a:rPr>
              <a:t>arly </a:t>
            </a:r>
            <a:r>
              <a:rPr lang="en-GB" sz="900" b="1" dirty="0">
                <a:solidFill>
                  <a:schemeClr val="tx2">
                    <a:lumMod val="75000"/>
                  </a:schemeClr>
                </a:solidFill>
              </a:rPr>
              <a:t>A</a:t>
            </a:r>
            <a:r>
              <a:rPr lang="en-GB" sz="900" dirty="0">
                <a:solidFill>
                  <a:schemeClr val="tx2">
                    <a:lumMod val="75000"/>
                  </a:schemeClr>
                </a:solidFill>
              </a:rPr>
              <a:t>rthropathy </a:t>
            </a:r>
            <a:r>
              <a:rPr lang="en-GB" sz="900" b="1" dirty="0">
                <a:solidFill>
                  <a:schemeClr val="tx2">
                    <a:lumMod val="75000"/>
                  </a:schemeClr>
                </a:solidFill>
              </a:rPr>
              <a:t>D</a:t>
            </a:r>
            <a:r>
              <a:rPr lang="en-GB" sz="900" dirty="0">
                <a:solidFill>
                  <a:schemeClr val="tx2">
                    <a:lumMod val="75000"/>
                  </a:schemeClr>
                </a:solidFill>
              </a:rPr>
              <a:t>etection with </a:t>
            </a:r>
            <a:r>
              <a:rPr lang="en-GB" sz="900" b="1" dirty="0">
                <a:solidFill>
                  <a:srgbClr val="096D63"/>
                </a:solidFill>
              </a:rPr>
              <a:t>U</a:t>
            </a:r>
            <a:r>
              <a:rPr lang="en-GB" sz="900" dirty="0">
                <a:solidFill>
                  <a:schemeClr val="tx2">
                    <a:lumMod val="75000"/>
                  </a:schemeClr>
                </a:solidFill>
              </a:rPr>
              <a:t>ltra</a:t>
            </a:r>
            <a:r>
              <a:rPr lang="en-GB" sz="900" b="1" dirty="0">
                <a:solidFill>
                  <a:srgbClr val="096D63"/>
                </a:solidFill>
              </a:rPr>
              <a:t>S</a:t>
            </a:r>
            <a:r>
              <a:rPr lang="en-GB" sz="900" dirty="0">
                <a:solidFill>
                  <a:schemeClr val="tx2">
                    <a:lumMod val="75000"/>
                  </a:schemeClr>
                </a:solidFill>
              </a:rPr>
              <a:t>ound</a:t>
            </a:r>
          </a:p>
        </p:txBody>
      </p:sp>
      <p:sp>
        <p:nvSpPr>
          <p:cNvPr id="5" name="Content Placeholder 2"/>
          <p:cNvSpPr txBox="1">
            <a:spLocks/>
          </p:cNvSpPr>
          <p:nvPr/>
        </p:nvSpPr>
        <p:spPr>
          <a:xfrm>
            <a:off x="-65944" y="1486173"/>
            <a:ext cx="6633890" cy="7046267"/>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540000" indent="-684000" algn="just"/>
            <a:r>
              <a:rPr lang="en-GB" sz="1100" dirty="0">
                <a:solidFill>
                  <a:schemeClr val="tx1"/>
                </a:solidFill>
              </a:rPr>
              <a:t>         #K1. </a:t>
            </a:r>
            <a:r>
              <a:rPr lang="es-ES" sz="1100" dirty="0">
                <a:solidFill>
                  <a:schemeClr val="tx1"/>
                </a:solidFill>
              </a:rPr>
              <a:t>Se le pide al paciente que se acueste sobre la camilla mientras mantiene la rodilla con una flexión aproximada de 30° – 40° para estirar el mecanismo extensor y evitar la anisotropía en el tendón del cuádriceps. El transductor se coloca en primer lugar en un plano medio sagital con su borde inferior en el polo superior de la </a:t>
            </a:r>
            <a:r>
              <a:rPr lang="es-ES" sz="1100" dirty="0" err="1">
                <a:solidFill>
                  <a:schemeClr val="tx1"/>
                </a:solidFill>
              </a:rPr>
              <a:t>patela</a:t>
            </a:r>
            <a:r>
              <a:rPr lang="es-ES" sz="1100" dirty="0">
                <a:solidFill>
                  <a:schemeClr val="tx1"/>
                </a:solidFill>
              </a:rPr>
              <a:t>. El receso </a:t>
            </a:r>
            <a:r>
              <a:rPr lang="es-ES" sz="1100" dirty="0" err="1">
                <a:solidFill>
                  <a:schemeClr val="tx1"/>
                </a:solidFill>
              </a:rPr>
              <a:t>suprapatelar</a:t>
            </a:r>
            <a:r>
              <a:rPr lang="es-ES" sz="1100" dirty="0">
                <a:solidFill>
                  <a:schemeClr val="tx1"/>
                </a:solidFill>
              </a:rPr>
              <a:t> se puede encontrar craneal a la </a:t>
            </a:r>
            <a:r>
              <a:rPr lang="es-ES" sz="1100" dirty="0" err="1">
                <a:solidFill>
                  <a:schemeClr val="tx1"/>
                </a:solidFill>
              </a:rPr>
              <a:t>patela</a:t>
            </a:r>
            <a:r>
              <a:rPr lang="es-ES" sz="1100" dirty="0">
                <a:solidFill>
                  <a:schemeClr val="tx1"/>
                </a:solidFill>
              </a:rPr>
              <a:t> y profundo al tendón del cuádriceps. Si no se encuentra distendido, el receso aparece como un espacio en forma de S, estrecho, </a:t>
            </a:r>
            <a:r>
              <a:rPr lang="es-ES" sz="1100" dirty="0" err="1">
                <a:solidFill>
                  <a:schemeClr val="tx1"/>
                </a:solidFill>
              </a:rPr>
              <a:t>hipoecoico</a:t>
            </a:r>
            <a:r>
              <a:rPr lang="es-ES" sz="1100" dirty="0">
                <a:solidFill>
                  <a:schemeClr val="tx1"/>
                </a:solidFill>
              </a:rPr>
              <a:t> localizado entre la almohadilla grasa </a:t>
            </a:r>
            <a:r>
              <a:rPr lang="es-ES" sz="1100" dirty="0" err="1">
                <a:solidFill>
                  <a:schemeClr val="tx1"/>
                </a:solidFill>
              </a:rPr>
              <a:t>suprapatelar</a:t>
            </a:r>
            <a:r>
              <a:rPr lang="es-ES" sz="1100" dirty="0">
                <a:solidFill>
                  <a:schemeClr val="tx1"/>
                </a:solidFill>
              </a:rPr>
              <a:t> y </a:t>
            </a:r>
            <a:r>
              <a:rPr lang="es-ES" sz="1100" dirty="0" err="1">
                <a:solidFill>
                  <a:schemeClr val="tx1"/>
                </a:solidFill>
              </a:rPr>
              <a:t>prefemoral</a:t>
            </a:r>
            <a:r>
              <a:rPr lang="es-ES" sz="1100" dirty="0">
                <a:solidFill>
                  <a:schemeClr val="tx1"/>
                </a:solidFill>
              </a:rPr>
              <a:t>. El transductor se moviliza medialmente y lateralmente desde la línea media sagital para cubrir completamente el ancho del receso.  En el caso de derrames abundantes, el receso se expande significativamente en una dirección craneal  y necesita ser evaluado completamente hasta su extremo superior.  Las imágenes dinámicas durante la contracción isométrica del cuádriceps o el aumentar la presión de los espacios </a:t>
            </a:r>
            <a:r>
              <a:rPr lang="es-ES" sz="1100" dirty="0" err="1">
                <a:solidFill>
                  <a:schemeClr val="tx1"/>
                </a:solidFill>
              </a:rPr>
              <a:t>parapatelares</a:t>
            </a:r>
            <a:r>
              <a:rPr lang="es-ES" sz="1100" dirty="0">
                <a:solidFill>
                  <a:schemeClr val="tx1"/>
                </a:solidFill>
              </a:rPr>
              <a:t> con la mano con la que no se está examinando puede ser de ayuda para </a:t>
            </a:r>
            <a:r>
              <a:rPr lang="es-ES" sz="1100" dirty="0" err="1">
                <a:solidFill>
                  <a:schemeClr val="tx1"/>
                </a:solidFill>
              </a:rPr>
              <a:t>redireccionar</a:t>
            </a:r>
            <a:r>
              <a:rPr lang="es-ES" sz="1100" dirty="0">
                <a:solidFill>
                  <a:schemeClr val="tx1"/>
                </a:solidFill>
              </a:rPr>
              <a:t> algo del derrame articular hacia los recesos. La transición entre la tróclea y la diáfisis femoral debe ser evaluada cuidadosamente para descartar </a:t>
            </a:r>
            <a:r>
              <a:rPr lang="es-ES" sz="1100" dirty="0" err="1">
                <a:solidFill>
                  <a:schemeClr val="tx1"/>
                </a:solidFill>
              </a:rPr>
              <a:t>osteofitos</a:t>
            </a:r>
            <a:r>
              <a:rPr lang="es-ES" sz="1100" dirty="0">
                <a:solidFill>
                  <a:schemeClr val="tx1"/>
                </a:solidFill>
              </a:rPr>
              <a:t>. Se puede reconocer una hendidura ósea entre la epífisis femoral y la </a:t>
            </a:r>
            <a:r>
              <a:rPr lang="es-ES" sz="1100" dirty="0" err="1">
                <a:solidFill>
                  <a:schemeClr val="tx1"/>
                </a:solidFill>
              </a:rPr>
              <a:t>metáfisis</a:t>
            </a:r>
            <a:r>
              <a:rPr lang="es-ES" sz="1100" dirty="0">
                <a:solidFill>
                  <a:schemeClr val="tx1"/>
                </a:solidFill>
              </a:rPr>
              <a:t> en los niños, reflejando la placa de crecimiento (</a:t>
            </a:r>
            <a:r>
              <a:rPr lang="es-ES" sz="1100" dirty="0" err="1">
                <a:solidFill>
                  <a:schemeClr val="tx1"/>
                </a:solidFill>
              </a:rPr>
              <a:t>fisis</a:t>
            </a:r>
            <a:r>
              <a:rPr lang="es-ES" sz="1100" dirty="0">
                <a:solidFill>
                  <a:schemeClr val="tx1"/>
                </a:solidFill>
              </a:rPr>
              <a:t>). Este plano de escaneo es muy sensible para demostrar sinovitis en la articulación de la rodilla.</a:t>
            </a:r>
          </a:p>
          <a:p>
            <a:pPr marL="540000" indent="-684000" algn="just"/>
            <a:endParaRPr lang="en-GB" sz="900" dirty="0">
              <a:solidFill>
                <a:schemeClr val="tx1"/>
              </a:solidFill>
            </a:endParaRPr>
          </a:p>
          <a:p>
            <a:pPr marL="540000" indent="-684000" algn="just"/>
            <a:r>
              <a:rPr lang="en-GB" sz="1100" dirty="0">
                <a:solidFill>
                  <a:schemeClr val="tx1"/>
                </a:solidFill>
              </a:rPr>
              <a:t>    #K2A-B. </a:t>
            </a:r>
            <a:r>
              <a:rPr lang="es-ES" sz="1100" dirty="0">
                <a:solidFill>
                  <a:schemeClr val="tx1"/>
                </a:solidFill>
              </a:rPr>
              <a:t>El escaneo luego se extiende sobre los lados lateral y medial de la </a:t>
            </a:r>
            <a:r>
              <a:rPr lang="es-ES" sz="1100" dirty="0" err="1">
                <a:solidFill>
                  <a:schemeClr val="tx1"/>
                </a:solidFill>
              </a:rPr>
              <a:t>patela</a:t>
            </a:r>
            <a:r>
              <a:rPr lang="es-ES" sz="1100" dirty="0">
                <a:solidFill>
                  <a:schemeClr val="tx1"/>
                </a:solidFill>
              </a:rPr>
              <a:t> para examinar los recesos </a:t>
            </a:r>
            <a:r>
              <a:rPr lang="es-ES" sz="1100" dirty="0" err="1">
                <a:solidFill>
                  <a:schemeClr val="tx1"/>
                </a:solidFill>
              </a:rPr>
              <a:t>parapatelares</a:t>
            </a:r>
            <a:r>
              <a:rPr lang="es-ES" sz="1100" dirty="0">
                <a:solidFill>
                  <a:schemeClr val="tx1"/>
                </a:solidFill>
              </a:rPr>
              <a:t> debido a que la proliferación sinovial crónica se puede acumular ahí en ausencia de cualquier distensión del receso </a:t>
            </a:r>
            <a:r>
              <a:rPr lang="es-ES" sz="1100" dirty="0" err="1">
                <a:solidFill>
                  <a:schemeClr val="tx1"/>
                </a:solidFill>
              </a:rPr>
              <a:t>suprapatelar</a:t>
            </a:r>
            <a:r>
              <a:rPr lang="es-ES" sz="1100" dirty="0">
                <a:solidFill>
                  <a:schemeClr val="tx1"/>
                </a:solidFill>
              </a:rPr>
              <a:t>. Estos recesos se sitúan entre los cóndilos femorales y el </a:t>
            </a:r>
            <a:r>
              <a:rPr lang="es-ES" sz="1100" dirty="0" err="1">
                <a:solidFill>
                  <a:schemeClr val="tx1"/>
                </a:solidFill>
              </a:rPr>
              <a:t>retináculo</a:t>
            </a:r>
            <a:r>
              <a:rPr lang="es-ES" sz="1100" dirty="0">
                <a:solidFill>
                  <a:schemeClr val="tx1"/>
                </a:solidFill>
              </a:rPr>
              <a:t> </a:t>
            </a:r>
            <a:r>
              <a:rPr lang="es-ES" sz="1100" dirty="0" err="1">
                <a:solidFill>
                  <a:schemeClr val="tx1"/>
                </a:solidFill>
              </a:rPr>
              <a:t>patelar</a:t>
            </a:r>
            <a:r>
              <a:rPr lang="es-ES" sz="1100" dirty="0">
                <a:solidFill>
                  <a:schemeClr val="tx1"/>
                </a:solidFill>
              </a:rPr>
              <a:t> y están en continuidad con el </a:t>
            </a:r>
            <a:r>
              <a:rPr lang="es-ES" sz="1100" dirty="0" err="1">
                <a:solidFill>
                  <a:schemeClr val="tx1"/>
                </a:solidFill>
              </a:rPr>
              <a:t>suprapatelar</a:t>
            </a:r>
            <a:r>
              <a:rPr lang="es-ES" sz="1100" dirty="0">
                <a:solidFill>
                  <a:schemeClr val="tx1"/>
                </a:solidFill>
              </a:rPr>
              <a:t>.  Manteniendo la rodilla en 30° - 40° de flexión, se coloca el transductor sobre el tercio medio de la </a:t>
            </a:r>
            <a:r>
              <a:rPr lang="es-ES" sz="1100" dirty="0" err="1">
                <a:solidFill>
                  <a:schemeClr val="tx1"/>
                </a:solidFill>
              </a:rPr>
              <a:t>patela</a:t>
            </a:r>
            <a:r>
              <a:rPr lang="es-ES" sz="1100" dirty="0">
                <a:solidFill>
                  <a:schemeClr val="tx1"/>
                </a:solidFill>
              </a:rPr>
              <a:t> y luego se barre lateral y medialmente a ella sobre los planos transversos. Una vez que se han reconocido los recesos </a:t>
            </a:r>
            <a:r>
              <a:rPr lang="es-ES" sz="1100" dirty="0" err="1">
                <a:solidFill>
                  <a:schemeClr val="tx1"/>
                </a:solidFill>
              </a:rPr>
              <a:t>parapatelares</a:t>
            </a:r>
            <a:r>
              <a:rPr lang="es-ES" sz="1100" dirty="0">
                <a:solidFill>
                  <a:schemeClr val="tx1"/>
                </a:solidFill>
              </a:rPr>
              <a:t>, se mueve el transductor anteriormente y posteriormente para cubrir toda su extensión. Estos planos de escaneo complementan a aquel descrito en el punto #1 para completar la evaluación del espacio articular.</a:t>
            </a:r>
          </a:p>
          <a:p>
            <a:pPr marL="540000" indent="-684000" algn="just"/>
            <a:endParaRPr lang="en-GB" sz="900" dirty="0">
              <a:solidFill>
                <a:schemeClr val="tx1"/>
              </a:solidFill>
            </a:endParaRPr>
          </a:p>
          <a:p>
            <a:pPr marL="540000" indent="-684000" algn="just"/>
            <a:r>
              <a:rPr lang="en-GB" sz="1100" dirty="0">
                <a:solidFill>
                  <a:schemeClr val="tx1"/>
                </a:solidFill>
              </a:rPr>
              <a:t>        #K3. </a:t>
            </a:r>
            <a:r>
              <a:rPr lang="es-ES" sz="1100" dirty="0">
                <a:solidFill>
                  <a:schemeClr val="tx1"/>
                </a:solidFill>
              </a:rPr>
              <a:t>La tróclea en forma de V y el cartílago articular superficial son examinados sobre los planos transversos con la rodilla </a:t>
            </a:r>
            <a:r>
              <a:rPr lang="es-ES" sz="1100" dirty="0" err="1">
                <a:solidFill>
                  <a:schemeClr val="tx1"/>
                </a:solidFill>
              </a:rPr>
              <a:t>hiperflexionada</a:t>
            </a:r>
            <a:r>
              <a:rPr lang="es-ES" sz="1100" dirty="0">
                <a:solidFill>
                  <a:schemeClr val="tx1"/>
                </a:solidFill>
              </a:rPr>
              <a:t> y el pie nivelado sobre la camilla. Con una máxima flexión de la rodilla, emerge la tróclea femoral por debajo de la </a:t>
            </a:r>
            <a:r>
              <a:rPr lang="es-ES" sz="1100" dirty="0" err="1">
                <a:solidFill>
                  <a:schemeClr val="tx1"/>
                </a:solidFill>
              </a:rPr>
              <a:t>patela</a:t>
            </a:r>
            <a:r>
              <a:rPr lang="es-ES" sz="1100" dirty="0">
                <a:solidFill>
                  <a:schemeClr val="tx1"/>
                </a:solidFill>
              </a:rPr>
              <a:t> con un alcance máximo y puede ser evaluada de forma extensa con el ultrasonido. Los pacientes con artritis avanzada de rodilla pueden ser incapaces de flexionar la articulación de una forma máxima. En estos casos, el examinador puede presionar la pierna del paciente cuidadosamente contra el muslo para obtener el mayor grado de flexión posible. En esta posición el tendón del cuádriceps es empujado anteriormente por la tróclea femoral y adopta una trayectoria curvilínea sobre la misma. El transductor se coloca craneal a la </a:t>
            </a:r>
            <a:r>
              <a:rPr lang="es-ES" sz="1100" dirty="0" err="1">
                <a:solidFill>
                  <a:schemeClr val="tx1"/>
                </a:solidFill>
              </a:rPr>
              <a:t>patela</a:t>
            </a:r>
            <a:r>
              <a:rPr lang="es-ES" sz="1100" dirty="0">
                <a:solidFill>
                  <a:schemeClr val="tx1"/>
                </a:solidFill>
              </a:rPr>
              <a:t> sobre los planos transversos y se desplaza hacia arriba y hacia abajo para cubrir la mayor parte del cartílago </a:t>
            </a:r>
            <a:r>
              <a:rPr lang="es-ES" sz="1100" dirty="0" err="1">
                <a:solidFill>
                  <a:schemeClr val="tx1"/>
                </a:solidFill>
              </a:rPr>
              <a:t>troclear</a:t>
            </a:r>
            <a:r>
              <a:rPr lang="es-ES" sz="1100" dirty="0">
                <a:solidFill>
                  <a:schemeClr val="tx1"/>
                </a:solidFill>
              </a:rPr>
              <a:t>. Cuando se hace el barrido con el transductor a lo largo de la tróclea curveada se debe tener cuidado de mantenerlo perpendicular a su superficie para evitar cualquier artefacto. Las facetas articulares de la tróclea (lateral y medial) son evaluadas cuidadosamente por simetría, estado de sus contornos (presencia de </a:t>
            </a:r>
            <a:r>
              <a:rPr lang="es-ES" sz="1100" dirty="0" err="1">
                <a:solidFill>
                  <a:schemeClr val="tx1"/>
                </a:solidFill>
              </a:rPr>
              <a:t>osteofitos</a:t>
            </a:r>
            <a:r>
              <a:rPr lang="es-ES" sz="1100" dirty="0">
                <a:solidFill>
                  <a:schemeClr val="tx1"/>
                </a:solidFill>
              </a:rPr>
              <a:t>) y grosor. Los bordes medial y lateral de la tróclea deben ser examinados cuidadosamente como sitios comunes de formación de </a:t>
            </a:r>
            <a:r>
              <a:rPr lang="es-ES" sz="1100" dirty="0" err="1">
                <a:solidFill>
                  <a:schemeClr val="tx1"/>
                </a:solidFill>
              </a:rPr>
              <a:t>osteofitos</a:t>
            </a:r>
            <a:r>
              <a:rPr lang="es-ES" sz="1100" dirty="0">
                <a:solidFill>
                  <a:schemeClr val="tx1"/>
                </a:solidFill>
              </a:rPr>
              <a:t>.  En los niños, una comparación uno a uno con la rodilla contralateral puede aumentar la seguridad en la detección de cambios sutiles en el grosor del cartílago. En casos de anormalidades locales sutiles o dudosas se pueden utilizar los planos sagitales para confirmar los hallazgos. La tróclea femoral representa la superficie blanco para la evaluación de ultrasonido de los daños </a:t>
            </a:r>
            <a:r>
              <a:rPr lang="es-ES" sz="1100" dirty="0" err="1">
                <a:solidFill>
                  <a:schemeClr val="tx1"/>
                </a:solidFill>
              </a:rPr>
              <a:t>osteocondrales</a:t>
            </a:r>
            <a:r>
              <a:rPr lang="es-ES" sz="1100" dirty="0">
                <a:solidFill>
                  <a:schemeClr val="tx1"/>
                </a:solidFill>
              </a:rPr>
              <a:t>.</a:t>
            </a:r>
            <a:endParaRPr lang="en-GB" sz="1100" dirty="0">
              <a:solidFill>
                <a:schemeClr val="tx1"/>
              </a:solidFill>
            </a:endParaRPr>
          </a:p>
        </p:txBody>
      </p:sp>
      <p:sp>
        <p:nvSpPr>
          <p:cNvPr id="6" name="Cuadro de texto 163">
            <a:extLst>
              <a:ext uri="{FF2B5EF4-FFF2-40B4-BE49-F238E27FC236}">
                <a16:creationId xmlns:a16="http://schemas.microsoft.com/office/drawing/2014/main" id="{2E323FB4-96A3-3640-AA9D-752E1961FACA}"/>
              </a:ext>
            </a:extLst>
          </p:cNvPr>
          <p:cNvSpPr txBox="1"/>
          <p:nvPr/>
        </p:nvSpPr>
        <p:spPr>
          <a:xfrm>
            <a:off x="71717" y="755868"/>
            <a:ext cx="4229100" cy="68580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es-ES" sz="2200" b="1" dirty="0">
                <a:effectLst/>
                <a:ea typeface="Calibri" panose="020F0502020204030204" pitchFamily="34" charset="0"/>
                <a:cs typeface="Times New Roman" panose="02020603050405020304" pitchFamily="18" charset="0"/>
              </a:rPr>
              <a:t>A.A.H.D.A</a:t>
            </a:r>
            <a:endParaRPr lang="es-AR" sz="1200" dirty="0">
              <a:effectLst/>
              <a:ea typeface="Calibri" panose="020F0502020204030204" pitchFamily="34" charset="0"/>
              <a:cs typeface="Times New Roman" panose="02020603050405020304" pitchFamily="18" charset="0"/>
            </a:endParaRPr>
          </a:p>
          <a:p>
            <a:pPr algn="ctr">
              <a:spcAft>
                <a:spcPts val="0"/>
              </a:spcAft>
            </a:pPr>
            <a:r>
              <a:rPr lang="es-ES" sz="900" dirty="0">
                <a:effectLst/>
                <a:ea typeface="Calibri" panose="020F0502020204030204" pitchFamily="34" charset="0"/>
                <a:cs typeface="Times New Roman" panose="02020603050405020304" pitchFamily="18" charset="0"/>
              </a:rPr>
              <a:t>Asociación Argentina de Hemofilia y Desordenes Asociados.</a:t>
            </a:r>
            <a:endParaRPr lang="es-AR" sz="900" dirty="0">
              <a:effectLst/>
              <a:ea typeface="Calibri" panose="020F0502020204030204" pitchFamily="34" charset="0"/>
              <a:cs typeface="Times New Roman" panose="02020603050405020304" pitchFamily="18" charset="0"/>
            </a:endParaRPr>
          </a:p>
          <a:p>
            <a:pPr algn="ctr">
              <a:spcAft>
                <a:spcPts val="0"/>
              </a:spcAft>
            </a:pPr>
            <a:r>
              <a:rPr lang="es-ES" sz="2200" dirty="0">
                <a:effectLst/>
                <a:ea typeface="Calibri" panose="020F0502020204030204" pitchFamily="34" charset="0"/>
                <a:cs typeface="Times New Roman" panose="02020603050405020304" pitchFamily="18" charset="0"/>
              </a:rPr>
              <a:t> </a:t>
            </a:r>
            <a:endParaRPr lang="es-AR" sz="1200" dirty="0">
              <a:effectLst/>
              <a:ea typeface="Calibri" panose="020F0502020204030204" pitchFamily="34" charset="0"/>
              <a:cs typeface="Times New Roman" panose="02020603050405020304" pitchFamily="18" charset="0"/>
            </a:endParaRPr>
          </a:p>
        </p:txBody>
      </p:sp>
      <p:pic>
        <p:nvPicPr>
          <p:cNvPr id="7" name="Imagen 6">
            <a:extLst>
              <a:ext uri="{FF2B5EF4-FFF2-40B4-BE49-F238E27FC236}">
                <a16:creationId xmlns:a16="http://schemas.microsoft.com/office/drawing/2014/main" id="{00FBC27F-33A0-1247-ADF6-FA614E726A04}"/>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902678" y="28378"/>
            <a:ext cx="513080" cy="741680"/>
          </a:xfrm>
          <a:prstGeom prst="rect">
            <a:avLst/>
          </a:prstGeom>
          <a:noFill/>
          <a:ln>
            <a:noFill/>
          </a:ln>
        </p:spPr>
      </p:pic>
    </p:spTree>
    <p:extLst>
      <p:ext uri="{BB962C8B-B14F-4D97-AF65-F5344CB8AC3E}">
        <p14:creationId xmlns:p14="http://schemas.microsoft.com/office/powerpoint/2010/main" val="1885325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9" name="Picture 2" descr="W:\Pfizer\Haemophilia\PROJECTS\ESAT\ULTRASOUND PROGRAMME\Ultrasound_Materials\Artwork\Logo\HEADUS_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09120" y="467544"/>
            <a:ext cx="1646634" cy="366376"/>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p:cNvSpPr txBox="1"/>
          <p:nvPr/>
        </p:nvSpPr>
        <p:spPr>
          <a:xfrm>
            <a:off x="4730398" y="813773"/>
            <a:ext cx="1710238" cy="369332"/>
          </a:xfrm>
          <a:prstGeom prst="rect">
            <a:avLst/>
          </a:prstGeom>
          <a:noFill/>
        </p:spPr>
        <p:txBody>
          <a:bodyPr wrap="square" rtlCol="0">
            <a:spAutoFit/>
          </a:bodyPr>
          <a:lstStyle/>
          <a:p>
            <a:r>
              <a:rPr lang="en-GB" sz="900" b="1" dirty="0">
                <a:solidFill>
                  <a:schemeClr val="tx2">
                    <a:lumMod val="75000"/>
                  </a:schemeClr>
                </a:solidFill>
              </a:rPr>
              <a:t>H</a:t>
            </a:r>
            <a:r>
              <a:rPr lang="en-GB" sz="900" dirty="0">
                <a:solidFill>
                  <a:schemeClr val="tx2">
                    <a:lumMod val="75000"/>
                  </a:schemeClr>
                </a:solidFill>
              </a:rPr>
              <a:t>aemophilia </a:t>
            </a:r>
            <a:r>
              <a:rPr lang="en-GB" sz="900" b="1" dirty="0">
                <a:solidFill>
                  <a:schemeClr val="tx2">
                    <a:lumMod val="75000"/>
                  </a:schemeClr>
                </a:solidFill>
              </a:rPr>
              <a:t>E</a:t>
            </a:r>
            <a:r>
              <a:rPr lang="en-GB" sz="900" dirty="0">
                <a:solidFill>
                  <a:schemeClr val="tx2">
                    <a:lumMod val="75000"/>
                  </a:schemeClr>
                </a:solidFill>
              </a:rPr>
              <a:t>arly </a:t>
            </a:r>
            <a:r>
              <a:rPr lang="en-GB" sz="900" b="1" dirty="0">
                <a:solidFill>
                  <a:schemeClr val="tx2">
                    <a:lumMod val="75000"/>
                  </a:schemeClr>
                </a:solidFill>
              </a:rPr>
              <a:t>A</a:t>
            </a:r>
            <a:r>
              <a:rPr lang="en-GB" sz="900" dirty="0">
                <a:solidFill>
                  <a:schemeClr val="tx2">
                    <a:lumMod val="75000"/>
                  </a:schemeClr>
                </a:solidFill>
              </a:rPr>
              <a:t>rthropathy </a:t>
            </a:r>
            <a:r>
              <a:rPr lang="en-GB" sz="900" b="1" dirty="0">
                <a:solidFill>
                  <a:schemeClr val="tx2">
                    <a:lumMod val="75000"/>
                  </a:schemeClr>
                </a:solidFill>
              </a:rPr>
              <a:t>D</a:t>
            </a:r>
            <a:r>
              <a:rPr lang="en-GB" sz="900" dirty="0">
                <a:solidFill>
                  <a:schemeClr val="tx2">
                    <a:lumMod val="75000"/>
                  </a:schemeClr>
                </a:solidFill>
              </a:rPr>
              <a:t>etection with </a:t>
            </a:r>
            <a:r>
              <a:rPr lang="en-GB" sz="900" b="1" dirty="0">
                <a:solidFill>
                  <a:srgbClr val="096D63"/>
                </a:solidFill>
              </a:rPr>
              <a:t>U</a:t>
            </a:r>
            <a:r>
              <a:rPr lang="en-GB" sz="900" dirty="0">
                <a:solidFill>
                  <a:schemeClr val="tx2">
                    <a:lumMod val="75000"/>
                  </a:schemeClr>
                </a:solidFill>
              </a:rPr>
              <a:t>ltra</a:t>
            </a:r>
            <a:r>
              <a:rPr lang="en-GB" sz="900" b="1" dirty="0">
                <a:solidFill>
                  <a:srgbClr val="096D63"/>
                </a:solidFill>
              </a:rPr>
              <a:t>S</a:t>
            </a:r>
            <a:r>
              <a:rPr lang="en-GB" sz="900" dirty="0">
                <a:solidFill>
                  <a:schemeClr val="tx2">
                    <a:lumMod val="75000"/>
                  </a:schemeClr>
                </a:solidFill>
              </a:rPr>
              <a:t>ound</a:t>
            </a:r>
          </a:p>
        </p:txBody>
      </p:sp>
      <p:sp>
        <p:nvSpPr>
          <p:cNvPr id="5" name="Content Placeholder 2"/>
          <p:cNvSpPr txBox="1">
            <a:spLocks/>
          </p:cNvSpPr>
          <p:nvPr/>
        </p:nvSpPr>
        <p:spPr>
          <a:xfrm>
            <a:off x="71717" y="1763688"/>
            <a:ext cx="6452058" cy="7046267"/>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17500" indent="-460375" algn="just"/>
            <a:r>
              <a:rPr lang="en-GB" sz="1100" dirty="0">
                <a:solidFill>
                  <a:schemeClr val="tx1"/>
                </a:solidFill>
              </a:rPr>
              <a:t>#K4. </a:t>
            </a:r>
            <a:r>
              <a:rPr lang="es-ES" sz="1100" dirty="0">
                <a:solidFill>
                  <a:schemeClr val="tx1"/>
                </a:solidFill>
              </a:rPr>
              <a:t>(Exclusivo para adultos).  Se le pide al paciente que rote la pierna externamente mientras mantiene la rodilla con una flexión de 20° - 30°. Se coloca el transductor en un plano coronal entre el tercio anterior y el tercio medio de la porción medial de la rodilla en el eje largo del ligamento colateral medial. Este ligamento aparece como una estructura fibrilar delgada que une el cóndilo femoral medial y la tibia. Profundo a este ligamento es visible la base del menisco medial como una estructura fibrocartilaginosa </a:t>
            </a:r>
            <a:r>
              <a:rPr lang="es-ES" sz="1100" dirty="0" err="1">
                <a:solidFill>
                  <a:schemeClr val="tx1"/>
                </a:solidFill>
              </a:rPr>
              <a:t>hiperecoica</a:t>
            </a:r>
            <a:r>
              <a:rPr lang="es-ES" sz="1100" dirty="0">
                <a:solidFill>
                  <a:schemeClr val="tx1"/>
                </a:solidFill>
              </a:rPr>
              <a:t>.  En estados normales, los contornos externos del fémur y de la tibia que se orientan hacia el espacio articular son homogéneos y regulares. Los </a:t>
            </a:r>
            <a:r>
              <a:rPr lang="es-ES" sz="1100" dirty="0" err="1">
                <a:solidFill>
                  <a:schemeClr val="tx1"/>
                </a:solidFill>
              </a:rPr>
              <a:t>osteofitos</a:t>
            </a:r>
            <a:r>
              <a:rPr lang="es-ES" sz="1100" dirty="0">
                <a:solidFill>
                  <a:schemeClr val="tx1"/>
                </a:solidFill>
              </a:rPr>
              <a:t> con frecuencia involucran los contornos mediales del fémur y de la tibia. Ellos se pueden apreciar como crecimientos óseos discretos que se extienden superficialmente. Debido a las superficies cartilaginosas que aún se encuentran en los huesos de los niños, éstas hacen que la formación de </a:t>
            </a:r>
            <a:r>
              <a:rPr lang="es-ES" sz="1100" dirty="0" err="1">
                <a:solidFill>
                  <a:schemeClr val="tx1"/>
                </a:solidFill>
              </a:rPr>
              <a:t>osteofitos</a:t>
            </a:r>
            <a:r>
              <a:rPr lang="es-ES" sz="1100" dirty="0">
                <a:solidFill>
                  <a:schemeClr val="tx1"/>
                </a:solidFill>
              </a:rPr>
              <a:t> no sea factible y es por ello que este plano de escaneo se omite en este grupo etario. </a:t>
            </a:r>
            <a:endParaRPr lang="en-GB" sz="1100" dirty="0">
              <a:solidFill>
                <a:schemeClr val="tx1"/>
              </a:solidFill>
            </a:endParaRPr>
          </a:p>
        </p:txBody>
      </p:sp>
      <p:sp>
        <p:nvSpPr>
          <p:cNvPr id="6" name="Cuadro de texto 163">
            <a:extLst>
              <a:ext uri="{FF2B5EF4-FFF2-40B4-BE49-F238E27FC236}">
                <a16:creationId xmlns:a16="http://schemas.microsoft.com/office/drawing/2014/main" id="{453A6B8B-18A7-344F-A93E-4471E5156B79}"/>
              </a:ext>
            </a:extLst>
          </p:cNvPr>
          <p:cNvSpPr txBox="1"/>
          <p:nvPr/>
        </p:nvSpPr>
        <p:spPr>
          <a:xfrm>
            <a:off x="71717" y="755868"/>
            <a:ext cx="4229100" cy="68580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es-ES" sz="2200" b="1" dirty="0">
                <a:effectLst/>
                <a:ea typeface="Calibri" panose="020F0502020204030204" pitchFamily="34" charset="0"/>
                <a:cs typeface="Times New Roman" panose="02020603050405020304" pitchFamily="18" charset="0"/>
              </a:rPr>
              <a:t>A.A.H.D.A</a:t>
            </a:r>
            <a:endParaRPr lang="es-AR" sz="1200" dirty="0">
              <a:effectLst/>
              <a:ea typeface="Calibri" panose="020F0502020204030204" pitchFamily="34" charset="0"/>
              <a:cs typeface="Times New Roman" panose="02020603050405020304" pitchFamily="18" charset="0"/>
            </a:endParaRPr>
          </a:p>
          <a:p>
            <a:pPr algn="ctr">
              <a:spcAft>
                <a:spcPts val="0"/>
              </a:spcAft>
            </a:pPr>
            <a:r>
              <a:rPr lang="es-ES" sz="900" dirty="0">
                <a:effectLst/>
                <a:ea typeface="Calibri" panose="020F0502020204030204" pitchFamily="34" charset="0"/>
                <a:cs typeface="Times New Roman" panose="02020603050405020304" pitchFamily="18" charset="0"/>
              </a:rPr>
              <a:t>Asociación Argentina de Hemofilia y Desordenes Asociados.</a:t>
            </a:r>
            <a:endParaRPr lang="es-AR" sz="900" dirty="0">
              <a:effectLst/>
              <a:ea typeface="Calibri" panose="020F0502020204030204" pitchFamily="34" charset="0"/>
              <a:cs typeface="Times New Roman" panose="02020603050405020304" pitchFamily="18" charset="0"/>
            </a:endParaRPr>
          </a:p>
          <a:p>
            <a:pPr algn="ctr">
              <a:spcAft>
                <a:spcPts val="0"/>
              </a:spcAft>
            </a:pPr>
            <a:r>
              <a:rPr lang="es-ES" sz="2200" dirty="0">
                <a:effectLst/>
                <a:ea typeface="Calibri" panose="020F0502020204030204" pitchFamily="34" charset="0"/>
                <a:cs typeface="Times New Roman" panose="02020603050405020304" pitchFamily="18" charset="0"/>
              </a:rPr>
              <a:t> </a:t>
            </a:r>
            <a:endParaRPr lang="es-AR" sz="1200" dirty="0">
              <a:effectLst/>
              <a:ea typeface="Calibri" panose="020F0502020204030204" pitchFamily="34" charset="0"/>
              <a:cs typeface="Times New Roman" panose="02020603050405020304" pitchFamily="18" charset="0"/>
            </a:endParaRPr>
          </a:p>
        </p:txBody>
      </p:sp>
      <p:pic>
        <p:nvPicPr>
          <p:cNvPr id="7" name="Imagen 6">
            <a:extLst>
              <a:ext uri="{FF2B5EF4-FFF2-40B4-BE49-F238E27FC236}">
                <a16:creationId xmlns:a16="http://schemas.microsoft.com/office/drawing/2014/main" id="{E7666327-A685-6A43-8F68-07E03C265316}"/>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902678" y="28378"/>
            <a:ext cx="513080" cy="741680"/>
          </a:xfrm>
          <a:prstGeom prst="rect">
            <a:avLst/>
          </a:prstGeom>
          <a:noFill/>
          <a:ln>
            <a:noFill/>
          </a:ln>
        </p:spPr>
      </p:pic>
    </p:spTree>
    <p:extLst>
      <p:ext uri="{BB962C8B-B14F-4D97-AF65-F5344CB8AC3E}">
        <p14:creationId xmlns:p14="http://schemas.microsoft.com/office/powerpoint/2010/main" val="29694792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9" name="Picture 2" descr="W:\Pfizer\Haemophilia\PROJECTS\ESAT\ULTRASOUND PROGRAMME\Ultrasound_Materials\Artwork\Logo\HEADUS_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09120" y="467544"/>
            <a:ext cx="1646634" cy="366376"/>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p:cNvSpPr txBox="1"/>
          <p:nvPr/>
        </p:nvSpPr>
        <p:spPr>
          <a:xfrm>
            <a:off x="4730398" y="813773"/>
            <a:ext cx="1710238" cy="369332"/>
          </a:xfrm>
          <a:prstGeom prst="rect">
            <a:avLst/>
          </a:prstGeom>
          <a:noFill/>
        </p:spPr>
        <p:txBody>
          <a:bodyPr wrap="square" rtlCol="0">
            <a:spAutoFit/>
          </a:bodyPr>
          <a:lstStyle/>
          <a:p>
            <a:r>
              <a:rPr lang="en-GB" sz="900" b="1" dirty="0">
                <a:solidFill>
                  <a:schemeClr val="tx2">
                    <a:lumMod val="75000"/>
                  </a:schemeClr>
                </a:solidFill>
              </a:rPr>
              <a:t>H</a:t>
            </a:r>
            <a:r>
              <a:rPr lang="en-GB" sz="900" dirty="0">
                <a:solidFill>
                  <a:schemeClr val="tx2">
                    <a:lumMod val="75000"/>
                  </a:schemeClr>
                </a:solidFill>
              </a:rPr>
              <a:t>aemophilia </a:t>
            </a:r>
            <a:r>
              <a:rPr lang="en-GB" sz="900" b="1" dirty="0">
                <a:solidFill>
                  <a:schemeClr val="tx2">
                    <a:lumMod val="75000"/>
                  </a:schemeClr>
                </a:solidFill>
              </a:rPr>
              <a:t>E</a:t>
            </a:r>
            <a:r>
              <a:rPr lang="en-GB" sz="900" dirty="0">
                <a:solidFill>
                  <a:schemeClr val="tx2">
                    <a:lumMod val="75000"/>
                  </a:schemeClr>
                </a:solidFill>
              </a:rPr>
              <a:t>arly </a:t>
            </a:r>
            <a:r>
              <a:rPr lang="en-GB" sz="900" b="1" dirty="0">
                <a:solidFill>
                  <a:schemeClr val="tx2">
                    <a:lumMod val="75000"/>
                  </a:schemeClr>
                </a:solidFill>
              </a:rPr>
              <a:t>A</a:t>
            </a:r>
            <a:r>
              <a:rPr lang="en-GB" sz="900" dirty="0">
                <a:solidFill>
                  <a:schemeClr val="tx2">
                    <a:lumMod val="75000"/>
                  </a:schemeClr>
                </a:solidFill>
              </a:rPr>
              <a:t>rthropathy </a:t>
            </a:r>
            <a:r>
              <a:rPr lang="en-GB" sz="900" b="1" dirty="0">
                <a:solidFill>
                  <a:schemeClr val="tx2">
                    <a:lumMod val="75000"/>
                  </a:schemeClr>
                </a:solidFill>
              </a:rPr>
              <a:t>D</a:t>
            </a:r>
            <a:r>
              <a:rPr lang="en-GB" sz="900" dirty="0">
                <a:solidFill>
                  <a:schemeClr val="tx2">
                    <a:lumMod val="75000"/>
                  </a:schemeClr>
                </a:solidFill>
              </a:rPr>
              <a:t>etection with </a:t>
            </a:r>
            <a:r>
              <a:rPr lang="en-GB" sz="900" b="1" dirty="0">
                <a:solidFill>
                  <a:srgbClr val="096D63"/>
                </a:solidFill>
              </a:rPr>
              <a:t>U</a:t>
            </a:r>
            <a:r>
              <a:rPr lang="en-GB" sz="900" dirty="0">
                <a:solidFill>
                  <a:schemeClr val="tx2">
                    <a:lumMod val="75000"/>
                  </a:schemeClr>
                </a:solidFill>
              </a:rPr>
              <a:t>ltra</a:t>
            </a:r>
            <a:r>
              <a:rPr lang="en-GB" sz="900" b="1" dirty="0">
                <a:solidFill>
                  <a:srgbClr val="096D63"/>
                </a:solidFill>
              </a:rPr>
              <a:t>S</a:t>
            </a:r>
            <a:r>
              <a:rPr lang="en-GB" sz="900" dirty="0">
                <a:solidFill>
                  <a:schemeClr val="tx2">
                    <a:lumMod val="75000"/>
                  </a:schemeClr>
                </a:solidFill>
              </a:rPr>
              <a:t>ound</a:t>
            </a:r>
          </a:p>
        </p:txBody>
      </p:sp>
      <p:sp>
        <p:nvSpPr>
          <p:cNvPr id="16" name="Rounded Rectangle 15"/>
          <p:cNvSpPr/>
          <p:nvPr/>
        </p:nvSpPr>
        <p:spPr>
          <a:xfrm rot="16200000">
            <a:off x="193558" y="4257761"/>
            <a:ext cx="1331491" cy="30713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err="1"/>
              <a:t>Tobillo</a:t>
            </a:r>
            <a:endParaRPr lang="en-GB" dirty="0"/>
          </a:p>
        </p:txBody>
      </p:sp>
      <p:sp>
        <p:nvSpPr>
          <p:cNvPr id="19" name="TextBox 18"/>
          <p:cNvSpPr txBox="1"/>
          <p:nvPr/>
        </p:nvSpPr>
        <p:spPr>
          <a:xfrm>
            <a:off x="947844" y="2620197"/>
            <a:ext cx="986316" cy="4801314"/>
          </a:xfrm>
          <a:prstGeom prst="rect">
            <a:avLst/>
          </a:prstGeom>
          <a:noFill/>
        </p:spPr>
        <p:txBody>
          <a:bodyPr wrap="square" rtlCol="0">
            <a:spAutoFit/>
          </a:bodyPr>
          <a:lstStyle/>
          <a:p>
            <a:pPr algn="ctr"/>
            <a:r>
              <a:rPr lang="en-GB" dirty="0"/>
              <a:t>A1A</a:t>
            </a:r>
          </a:p>
          <a:p>
            <a:pPr algn="ctr"/>
            <a:endParaRPr lang="en-GB" dirty="0"/>
          </a:p>
          <a:p>
            <a:pPr algn="ctr"/>
            <a:endParaRPr lang="en-GB" dirty="0"/>
          </a:p>
          <a:p>
            <a:pPr algn="ctr"/>
            <a:endParaRPr lang="en-GB" dirty="0"/>
          </a:p>
          <a:p>
            <a:pPr algn="ctr"/>
            <a:endParaRPr lang="en-GB" dirty="0"/>
          </a:p>
          <a:p>
            <a:pPr algn="ctr"/>
            <a:r>
              <a:rPr lang="en-GB" dirty="0"/>
              <a:t>A1B</a:t>
            </a:r>
          </a:p>
          <a:p>
            <a:pPr algn="ctr"/>
            <a:endParaRPr lang="en-GB" dirty="0"/>
          </a:p>
          <a:p>
            <a:pPr algn="ctr"/>
            <a:endParaRPr lang="en-GB" dirty="0"/>
          </a:p>
          <a:p>
            <a:pPr algn="ctr"/>
            <a:endParaRPr lang="en-GB" dirty="0"/>
          </a:p>
          <a:p>
            <a:pPr algn="ctr"/>
            <a:endParaRPr lang="en-GB" dirty="0"/>
          </a:p>
          <a:p>
            <a:pPr algn="ctr"/>
            <a:r>
              <a:rPr lang="en-GB" dirty="0"/>
              <a:t>A2</a:t>
            </a:r>
          </a:p>
          <a:p>
            <a:pPr algn="ctr"/>
            <a:endParaRPr lang="en-GB" dirty="0"/>
          </a:p>
          <a:p>
            <a:pPr algn="ctr"/>
            <a:endParaRPr lang="en-GB" dirty="0"/>
          </a:p>
          <a:p>
            <a:pPr algn="ctr"/>
            <a:endParaRPr lang="en-GB" dirty="0"/>
          </a:p>
          <a:p>
            <a:pPr algn="ctr"/>
            <a:endParaRPr lang="en-GB" dirty="0"/>
          </a:p>
          <a:p>
            <a:pPr algn="ctr"/>
            <a:endParaRPr lang="en-GB" dirty="0"/>
          </a:p>
          <a:p>
            <a:pPr algn="ctr"/>
            <a:r>
              <a:rPr lang="en-GB" dirty="0"/>
              <a:t>A3</a:t>
            </a:r>
          </a:p>
        </p:txBody>
      </p:sp>
      <p:pic>
        <p:nvPicPr>
          <p:cNvPr id="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756" y="1619672"/>
            <a:ext cx="2475452" cy="61886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2509" y="1776607"/>
            <a:ext cx="1047980" cy="5801028"/>
          </a:xfrm>
          <a:prstGeom prst="round2SameRect">
            <a:avLst>
              <a:gd name="adj1" fmla="val 49286"/>
              <a:gd name="adj2" fmla="val 0"/>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Cuadro de texto 163">
            <a:extLst>
              <a:ext uri="{FF2B5EF4-FFF2-40B4-BE49-F238E27FC236}">
                <a16:creationId xmlns:a16="http://schemas.microsoft.com/office/drawing/2014/main" id="{F5457217-F46D-5E44-9B05-A71EAF20EBDA}"/>
              </a:ext>
            </a:extLst>
          </p:cNvPr>
          <p:cNvSpPr txBox="1"/>
          <p:nvPr/>
        </p:nvSpPr>
        <p:spPr>
          <a:xfrm>
            <a:off x="71717" y="755868"/>
            <a:ext cx="4229100" cy="68580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es-ES" sz="2200" b="1" dirty="0">
                <a:effectLst/>
                <a:ea typeface="Calibri" panose="020F0502020204030204" pitchFamily="34" charset="0"/>
                <a:cs typeface="Times New Roman" panose="02020603050405020304" pitchFamily="18" charset="0"/>
              </a:rPr>
              <a:t>A.A.H.D.A</a:t>
            </a:r>
            <a:endParaRPr lang="es-AR" sz="1200" dirty="0">
              <a:effectLst/>
              <a:ea typeface="Calibri" panose="020F0502020204030204" pitchFamily="34" charset="0"/>
              <a:cs typeface="Times New Roman" panose="02020603050405020304" pitchFamily="18" charset="0"/>
            </a:endParaRPr>
          </a:p>
          <a:p>
            <a:pPr algn="ctr">
              <a:spcAft>
                <a:spcPts val="0"/>
              </a:spcAft>
            </a:pPr>
            <a:r>
              <a:rPr lang="es-ES" sz="900" dirty="0">
                <a:effectLst/>
                <a:ea typeface="Calibri" panose="020F0502020204030204" pitchFamily="34" charset="0"/>
                <a:cs typeface="Times New Roman" panose="02020603050405020304" pitchFamily="18" charset="0"/>
              </a:rPr>
              <a:t>Asociación Argentina de Hemofilia y Desordenes Asociados.</a:t>
            </a:r>
            <a:endParaRPr lang="es-AR" sz="900" dirty="0">
              <a:effectLst/>
              <a:ea typeface="Calibri" panose="020F0502020204030204" pitchFamily="34" charset="0"/>
              <a:cs typeface="Times New Roman" panose="02020603050405020304" pitchFamily="18" charset="0"/>
            </a:endParaRPr>
          </a:p>
          <a:p>
            <a:pPr algn="ctr">
              <a:spcAft>
                <a:spcPts val="0"/>
              </a:spcAft>
            </a:pPr>
            <a:r>
              <a:rPr lang="es-ES" sz="2200" dirty="0">
                <a:effectLst/>
                <a:ea typeface="Calibri" panose="020F0502020204030204" pitchFamily="34" charset="0"/>
                <a:cs typeface="Times New Roman" panose="02020603050405020304" pitchFamily="18" charset="0"/>
              </a:rPr>
              <a:t> </a:t>
            </a:r>
            <a:endParaRPr lang="es-AR" sz="1200" dirty="0">
              <a:effectLst/>
              <a:ea typeface="Calibri" panose="020F0502020204030204" pitchFamily="34" charset="0"/>
              <a:cs typeface="Times New Roman" panose="02020603050405020304" pitchFamily="18" charset="0"/>
            </a:endParaRPr>
          </a:p>
        </p:txBody>
      </p:sp>
      <p:pic>
        <p:nvPicPr>
          <p:cNvPr id="9" name="Imagen 8">
            <a:extLst>
              <a:ext uri="{FF2B5EF4-FFF2-40B4-BE49-F238E27FC236}">
                <a16:creationId xmlns:a16="http://schemas.microsoft.com/office/drawing/2014/main" id="{35252AA5-6BD8-B64C-BD0D-56F2C9E88CE8}"/>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1902678" y="28378"/>
            <a:ext cx="513080" cy="741680"/>
          </a:xfrm>
          <a:prstGeom prst="rect">
            <a:avLst/>
          </a:prstGeom>
          <a:noFill/>
          <a:ln>
            <a:noFill/>
          </a:ln>
        </p:spPr>
      </p:pic>
    </p:spTree>
    <p:extLst>
      <p:ext uri="{BB962C8B-B14F-4D97-AF65-F5344CB8AC3E}">
        <p14:creationId xmlns:p14="http://schemas.microsoft.com/office/powerpoint/2010/main" val="1983530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9" name="Picture 2" descr="W:\Pfizer\Haemophilia\PROJECTS\ESAT\ULTRASOUND PROGRAMME\Ultrasound_Materials\Artwork\Logo\HEADUS_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09120" y="467544"/>
            <a:ext cx="1646634" cy="366376"/>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p:cNvSpPr txBox="1"/>
          <p:nvPr/>
        </p:nvSpPr>
        <p:spPr>
          <a:xfrm>
            <a:off x="4730398" y="813773"/>
            <a:ext cx="1710238" cy="369332"/>
          </a:xfrm>
          <a:prstGeom prst="rect">
            <a:avLst/>
          </a:prstGeom>
          <a:noFill/>
        </p:spPr>
        <p:txBody>
          <a:bodyPr wrap="square" rtlCol="0">
            <a:spAutoFit/>
          </a:bodyPr>
          <a:lstStyle/>
          <a:p>
            <a:r>
              <a:rPr lang="en-GB" sz="900" b="1" dirty="0">
                <a:solidFill>
                  <a:schemeClr val="tx2">
                    <a:lumMod val="75000"/>
                  </a:schemeClr>
                </a:solidFill>
              </a:rPr>
              <a:t>H</a:t>
            </a:r>
            <a:r>
              <a:rPr lang="en-GB" sz="900" dirty="0">
                <a:solidFill>
                  <a:schemeClr val="tx2">
                    <a:lumMod val="75000"/>
                  </a:schemeClr>
                </a:solidFill>
              </a:rPr>
              <a:t>aemophilia </a:t>
            </a:r>
            <a:r>
              <a:rPr lang="en-GB" sz="900" b="1" dirty="0">
                <a:solidFill>
                  <a:schemeClr val="tx2">
                    <a:lumMod val="75000"/>
                  </a:schemeClr>
                </a:solidFill>
              </a:rPr>
              <a:t>E</a:t>
            </a:r>
            <a:r>
              <a:rPr lang="en-GB" sz="900" dirty="0">
                <a:solidFill>
                  <a:schemeClr val="tx2">
                    <a:lumMod val="75000"/>
                  </a:schemeClr>
                </a:solidFill>
              </a:rPr>
              <a:t>arly </a:t>
            </a:r>
            <a:r>
              <a:rPr lang="en-GB" sz="900" b="1" dirty="0">
                <a:solidFill>
                  <a:schemeClr val="tx2">
                    <a:lumMod val="75000"/>
                  </a:schemeClr>
                </a:solidFill>
              </a:rPr>
              <a:t>A</a:t>
            </a:r>
            <a:r>
              <a:rPr lang="en-GB" sz="900" dirty="0">
                <a:solidFill>
                  <a:schemeClr val="tx2">
                    <a:lumMod val="75000"/>
                  </a:schemeClr>
                </a:solidFill>
              </a:rPr>
              <a:t>rthropathy </a:t>
            </a:r>
            <a:r>
              <a:rPr lang="en-GB" sz="900" b="1" dirty="0">
                <a:solidFill>
                  <a:schemeClr val="tx2">
                    <a:lumMod val="75000"/>
                  </a:schemeClr>
                </a:solidFill>
              </a:rPr>
              <a:t>D</a:t>
            </a:r>
            <a:r>
              <a:rPr lang="en-GB" sz="900" dirty="0">
                <a:solidFill>
                  <a:schemeClr val="tx2">
                    <a:lumMod val="75000"/>
                  </a:schemeClr>
                </a:solidFill>
              </a:rPr>
              <a:t>etection with </a:t>
            </a:r>
            <a:r>
              <a:rPr lang="en-GB" sz="900" b="1" dirty="0">
                <a:solidFill>
                  <a:srgbClr val="096D63"/>
                </a:solidFill>
              </a:rPr>
              <a:t>U</a:t>
            </a:r>
            <a:r>
              <a:rPr lang="en-GB" sz="900" dirty="0">
                <a:solidFill>
                  <a:schemeClr val="tx2">
                    <a:lumMod val="75000"/>
                  </a:schemeClr>
                </a:solidFill>
              </a:rPr>
              <a:t>ltra</a:t>
            </a:r>
            <a:r>
              <a:rPr lang="en-GB" sz="900" b="1" dirty="0">
                <a:solidFill>
                  <a:srgbClr val="096D63"/>
                </a:solidFill>
              </a:rPr>
              <a:t>S</a:t>
            </a:r>
            <a:r>
              <a:rPr lang="en-GB" sz="900" dirty="0">
                <a:solidFill>
                  <a:schemeClr val="tx2">
                    <a:lumMod val="75000"/>
                  </a:schemeClr>
                </a:solidFill>
              </a:rPr>
              <a:t>ound</a:t>
            </a:r>
          </a:p>
        </p:txBody>
      </p:sp>
      <p:sp>
        <p:nvSpPr>
          <p:cNvPr id="16" name="Rounded Rectangle 15"/>
          <p:cNvSpPr/>
          <p:nvPr/>
        </p:nvSpPr>
        <p:spPr>
          <a:xfrm rot="16200000">
            <a:off x="193558" y="4257761"/>
            <a:ext cx="1331491" cy="30713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err="1"/>
              <a:t>Tobillo</a:t>
            </a:r>
            <a:endParaRPr lang="en-GB" dirty="0"/>
          </a:p>
        </p:txBody>
      </p:sp>
      <p:sp>
        <p:nvSpPr>
          <p:cNvPr id="19" name="TextBox 18"/>
          <p:cNvSpPr txBox="1"/>
          <p:nvPr/>
        </p:nvSpPr>
        <p:spPr>
          <a:xfrm>
            <a:off x="947844" y="2620197"/>
            <a:ext cx="986316" cy="4801314"/>
          </a:xfrm>
          <a:prstGeom prst="rect">
            <a:avLst/>
          </a:prstGeom>
          <a:noFill/>
        </p:spPr>
        <p:txBody>
          <a:bodyPr wrap="square" rtlCol="0">
            <a:spAutoFit/>
          </a:bodyPr>
          <a:lstStyle/>
          <a:p>
            <a:pPr algn="ctr"/>
            <a:r>
              <a:rPr lang="en-GB" dirty="0"/>
              <a:t>A1A</a:t>
            </a:r>
          </a:p>
          <a:p>
            <a:pPr algn="ctr"/>
            <a:endParaRPr lang="en-GB" dirty="0"/>
          </a:p>
          <a:p>
            <a:pPr algn="ctr"/>
            <a:endParaRPr lang="en-GB" dirty="0"/>
          </a:p>
          <a:p>
            <a:pPr algn="ctr"/>
            <a:endParaRPr lang="en-GB" dirty="0"/>
          </a:p>
          <a:p>
            <a:pPr algn="ctr"/>
            <a:endParaRPr lang="en-GB" dirty="0"/>
          </a:p>
          <a:p>
            <a:pPr algn="ctr"/>
            <a:r>
              <a:rPr lang="en-GB" dirty="0"/>
              <a:t>A1B</a:t>
            </a:r>
          </a:p>
          <a:p>
            <a:pPr algn="ctr"/>
            <a:endParaRPr lang="en-GB" dirty="0"/>
          </a:p>
          <a:p>
            <a:pPr algn="ctr"/>
            <a:endParaRPr lang="en-GB" dirty="0"/>
          </a:p>
          <a:p>
            <a:pPr algn="ctr"/>
            <a:endParaRPr lang="en-GB" dirty="0"/>
          </a:p>
          <a:p>
            <a:pPr algn="ctr"/>
            <a:endParaRPr lang="en-GB" dirty="0"/>
          </a:p>
          <a:p>
            <a:pPr algn="ctr"/>
            <a:r>
              <a:rPr lang="en-GB" dirty="0"/>
              <a:t>A2</a:t>
            </a:r>
          </a:p>
          <a:p>
            <a:pPr algn="ctr"/>
            <a:endParaRPr lang="en-GB" dirty="0"/>
          </a:p>
          <a:p>
            <a:pPr algn="ctr"/>
            <a:endParaRPr lang="en-GB" dirty="0"/>
          </a:p>
          <a:p>
            <a:pPr algn="ctr"/>
            <a:endParaRPr lang="en-GB" dirty="0"/>
          </a:p>
          <a:p>
            <a:pPr algn="ctr"/>
            <a:endParaRPr lang="en-GB" dirty="0"/>
          </a:p>
          <a:p>
            <a:pPr algn="ctr"/>
            <a:endParaRPr lang="en-GB" dirty="0"/>
          </a:p>
          <a:p>
            <a:pPr algn="ctr"/>
            <a:r>
              <a:rPr lang="en-GB" dirty="0"/>
              <a:t>A3</a:t>
            </a:r>
          </a:p>
        </p:txBody>
      </p:sp>
      <p:pic>
        <p:nvPicPr>
          <p:cNvPr id="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756" y="1619672"/>
            <a:ext cx="2475452" cy="61886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2509" y="1776607"/>
            <a:ext cx="1047980" cy="5801028"/>
          </a:xfrm>
          <a:prstGeom prst="round2SameRect">
            <a:avLst>
              <a:gd name="adj1" fmla="val 49286"/>
              <a:gd name="adj2" fmla="val 0"/>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Cuadro de texto 163">
            <a:extLst>
              <a:ext uri="{FF2B5EF4-FFF2-40B4-BE49-F238E27FC236}">
                <a16:creationId xmlns:a16="http://schemas.microsoft.com/office/drawing/2014/main" id="{BBC4DD01-D4BF-6341-83D8-B0DE913521CB}"/>
              </a:ext>
            </a:extLst>
          </p:cNvPr>
          <p:cNvSpPr txBox="1"/>
          <p:nvPr/>
        </p:nvSpPr>
        <p:spPr>
          <a:xfrm>
            <a:off x="71717" y="755868"/>
            <a:ext cx="4229100" cy="68580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es-ES" sz="2200" b="1" dirty="0">
                <a:effectLst/>
                <a:ea typeface="Calibri" panose="020F0502020204030204" pitchFamily="34" charset="0"/>
                <a:cs typeface="Times New Roman" panose="02020603050405020304" pitchFamily="18" charset="0"/>
              </a:rPr>
              <a:t>A.A.H.D.A</a:t>
            </a:r>
            <a:endParaRPr lang="es-AR" sz="1200" dirty="0">
              <a:effectLst/>
              <a:ea typeface="Calibri" panose="020F0502020204030204" pitchFamily="34" charset="0"/>
              <a:cs typeface="Times New Roman" panose="02020603050405020304" pitchFamily="18" charset="0"/>
            </a:endParaRPr>
          </a:p>
          <a:p>
            <a:pPr algn="ctr">
              <a:spcAft>
                <a:spcPts val="0"/>
              </a:spcAft>
            </a:pPr>
            <a:r>
              <a:rPr lang="es-ES" sz="900" dirty="0">
                <a:effectLst/>
                <a:ea typeface="Calibri" panose="020F0502020204030204" pitchFamily="34" charset="0"/>
                <a:cs typeface="Times New Roman" panose="02020603050405020304" pitchFamily="18" charset="0"/>
              </a:rPr>
              <a:t>Asociación Argentina de Hemofilia y Desordenes Asociados.</a:t>
            </a:r>
            <a:endParaRPr lang="es-AR" sz="900" dirty="0">
              <a:effectLst/>
              <a:ea typeface="Calibri" panose="020F0502020204030204" pitchFamily="34" charset="0"/>
              <a:cs typeface="Times New Roman" panose="02020603050405020304" pitchFamily="18" charset="0"/>
            </a:endParaRPr>
          </a:p>
          <a:p>
            <a:pPr algn="ctr">
              <a:spcAft>
                <a:spcPts val="0"/>
              </a:spcAft>
            </a:pPr>
            <a:r>
              <a:rPr lang="es-ES" sz="2200" dirty="0">
                <a:effectLst/>
                <a:ea typeface="Calibri" panose="020F0502020204030204" pitchFamily="34" charset="0"/>
                <a:cs typeface="Times New Roman" panose="02020603050405020304" pitchFamily="18" charset="0"/>
              </a:rPr>
              <a:t> </a:t>
            </a:r>
            <a:endParaRPr lang="es-AR" sz="1200" dirty="0">
              <a:effectLst/>
              <a:ea typeface="Calibri" panose="020F0502020204030204" pitchFamily="34" charset="0"/>
              <a:cs typeface="Times New Roman" panose="02020603050405020304" pitchFamily="18" charset="0"/>
            </a:endParaRPr>
          </a:p>
        </p:txBody>
      </p:sp>
      <p:pic>
        <p:nvPicPr>
          <p:cNvPr id="9" name="Imagen 8">
            <a:extLst>
              <a:ext uri="{FF2B5EF4-FFF2-40B4-BE49-F238E27FC236}">
                <a16:creationId xmlns:a16="http://schemas.microsoft.com/office/drawing/2014/main" id="{2B792014-A110-CC41-BB4B-CC222D7B73A4}"/>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1902678" y="28378"/>
            <a:ext cx="513080" cy="741680"/>
          </a:xfrm>
          <a:prstGeom prst="rect">
            <a:avLst/>
          </a:prstGeom>
          <a:noFill/>
          <a:ln>
            <a:noFill/>
          </a:ln>
        </p:spPr>
      </p:pic>
    </p:spTree>
    <p:extLst>
      <p:ext uri="{BB962C8B-B14F-4D97-AF65-F5344CB8AC3E}">
        <p14:creationId xmlns:p14="http://schemas.microsoft.com/office/powerpoint/2010/main" val="2408760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9" name="Picture 2" descr="W:\Pfizer\Haemophilia\PROJECTS\ESAT\ULTRASOUND PROGRAMME\Ultrasound_Materials\Artwork\Logo\HEADUS_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09120" y="467544"/>
            <a:ext cx="1646634" cy="366376"/>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p:cNvSpPr txBox="1"/>
          <p:nvPr/>
        </p:nvSpPr>
        <p:spPr>
          <a:xfrm>
            <a:off x="4730398" y="813773"/>
            <a:ext cx="1710238" cy="369332"/>
          </a:xfrm>
          <a:prstGeom prst="rect">
            <a:avLst/>
          </a:prstGeom>
          <a:noFill/>
        </p:spPr>
        <p:txBody>
          <a:bodyPr wrap="square" rtlCol="0">
            <a:spAutoFit/>
          </a:bodyPr>
          <a:lstStyle/>
          <a:p>
            <a:r>
              <a:rPr lang="en-GB" sz="900" b="1" dirty="0">
                <a:solidFill>
                  <a:schemeClr val="tx2">
                    <a:lumMod val="75000"/>
                  </a:schemeClr>
                </a:solidFill>
              </a:rPr>
              <a:t>H</a:t>
            </a:r>
            <a:r>
              <a:rPr lang="en-GB" sz="900" dirty="0">
                <a:solidFill>
                  <a:schemeClr val="tx2">
                    <a:lumMod val="75000"/>
                  </a:schemeClr>
                </a:solidFill>
              </a:rPr>
              <a:t>aemophilia </a:t>
            </a:r>
            <a:r>
              <a:rPr lang="en-GB" sz="900" b="1" dirty="0">
                <a:solidFill>
                  <a:schemeClr val="tx2">
                    <a:lumMod val="75000"/>
                  </a:schemeClr>
                </a:solidFill>
              </a:rPr>
              <a:t>E</a:t>
            </a:r>
            <a:r>
              <a:rPr lang="en-GB" sz="900" dirty="0">
                <a:solidFill>
                  <a:schemeClr val="tx2">
                    <a:lumMod val="75000"/>
                  </a:schemeClr>
                </a:solidFill>
              </a:rPr>
              <a:t>arly </a:t>
            </a:r>
            <a:r>
              <a:rPr lang="en-GB" sz="900" b="1" dirty="0">
                <a:solidFill>
                  <a:schemeClr val="tx2">
                    <a:lumMod val="75000"/>
                  </a:schemeClr>
                </a:solidFill>
              </a:rPr>
              <a:t>A</a:t>
            </a:r>
            <a:r>
              <a:rPr lang="en-GB" sz="900" dirty="0">
                <a:solidFill>
                  <a:schemeClr val="tx2">
                    <a:lumMod val="75000"/>
                  </a:schemeClr>
                </a:solidFill>
              </a:rPr>
              <a:t>rthropathy </a:t>
            </a:r>
            <a:r>
              <a:rPr lang="en-GB" sz="900" b="1" dirty="0">
                <a:solidFill>
                  <a:schemeClr val="tx2">
                    <a:lumMod val="75000"/>
                  </a:schemeClr>
                </a:solidFill>
              </a:rPr>
              <a:t>D</a:t>
            </a:r>
            <a:r>
              <a:rPr lang="en-GB" sz="900" dirty="0">
                <a:solidFill>
                  <a:schemeClr val="tx2">
                    <a:lumMod val="75000"/>
                  </a:schemeClr>
                </a:solidFill>
              </a:rPr>
              <a:t>etection with </a:t>
            </a:r>
            <a:r>
              <a:rPr lang="en-GB" sz="900" b="1" dirty="0">
                <a:solidFill>
                  <a:srgbClr val="096D63"/>
                </a:solidFill>
              </a:rPr>
              <a:t>U</a:t>
            </a:r>
            <a:r>
              <a:rPr lang="en-GB" sz="900" dirty="0">
                <a:solidFill>
                  <a:schemeClr val="tx2">
                    <a:lumMod val="75000"/>
                  </a:schemeClr>
                </a:solidFill>
              </a:rPr>
              <a:t>ltra</a:t>
            </a:r>
            <a:r>
              <a:rPr lang="en-GB" sz="900" b="1" dirty="0">
                <a:solidFill>
                  <a:srgbClr val="096D63"/>
                </a:solidFill>
              </a:rPr>
              <a:t>S</a:t>
            </a:r>
            <a:r>
              <a:rPr lang="en-GB" sz="900" dirty="0">
                <a:solidFill>
                  <a:schemeClr val="tx2">
                    <a:lumMod val="75000"/>
                  </a:schemeClr>
                </a:solidFill>
              </a:rPr>
              <a:t>ound</a:t>
            </a:r>
          </a:p>
        </p:txBody>
      </p:sp>
      <p:sp>
        <p:nvSpPr>
          <p:cNvPr id="6" name="Content Placeholder 2"/>
          <p:cNvSpPr txBox="1">
            <a:spLocks/>
          </p:cNvSpPr>
          <p:nvPr/>
        </p:nvSpPr>
        <p:spPr>
          <a:xfrm>
            <a:off x="115888" y="1878589"/>
            <a:ext cx="6626225" cy="7877987"/>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60000" indent="-684000" algn="just"/>
            <a:r>
              <a:rPr lang="en-GB" sz="1100" dirty="0">
                <a:solidFill>
                  <a:schemeClr val="tx1"/>
                </a:solidFill>
              </a:rPr>
              <a:t>#A1A. </a:t>
            </a:r>
            <a:r>
              <a:rPr lang="es-ES" sz="1100" dirty="0">
                <a:solidFill>
                  <a:schemeClr val="tx1"/>
                </a:solidFill>
              </a:rPr>
              <a:t>Se sienta al paciente con el talón descansando sobre la camilla y con el </a:t>
            </a:r>
            <a:r>
              <a:rPr lang="es-ES" sz="1100" dirty="0" err="1">
                <a:solidFill>
                  <a:schemeClr val="tx1"/>
                </a:solidFill>
              </a:rPr>
              <a:t>antepie</a:t>
            </a:r>
            <a:r>
              <a:rPr lang="es-ES" sz="1100" dirty="0">
                <a:solidFill>
                  <a:schemeClr val="tx1"/>
                </a:solidFill>
              </a:rPr>
              <a:t> ligeramente elevado sobre el talón. Primero se coloca el transductor en un plano medio sagital sobre la cara anterior de la articulación </a:t>
            </a:r>
            <a:r>
              <a:rPr lang="es-ES" sz="1100" dirty="0" err="1">
                <a:solidFill>
                  <a:schemeClr val="tx1"/>
                </a:solidFill>
              </a:rPr>
              <a:t>tibiotalar</a:t>
            </a:r>
            <a:r>
              <a:rPr lang="es-ES" sz="1100" dirty="0">
                <a:solidFill>
                  <a:schemeClr val="tx1"/>
                </a:solidFill>
              </a:rPr>
              <a:t>.  Con el lado </a:t>
            </a:r>
            <a:r>
              <a:rPr lang="es-ES" sz="1100" dirty="0" err="1">
                <a:solidFill>
                  <a:schemeClr val="tx1"/>
                </a:solidFill>
              </a:rPr>
              <a:t>ulnar</a:t>
            </a:r>
            <a:r>
              <a:rPr lang="es-ES" sz="1100" dirty="0">
                <a:solidFill>
                  <a:schemeClr val="tx1"/>
                </a:solidFill>
              </a:rPr>
              <a:t> de la misma mano que sostiene el transductor se ejerce una presión suave por parte del examinador sobre el dorso del </a:t>
            </a:r>
            <a:r>
              <a:rPr lang="es-ES" sz="1100" dirty="0" err="1">
                <a:solidFill>
                  <a:schemeClr val="tx1"/>
                </a:solidFill>
              </a:rPr>
              <a:t>antepie</a:t>
            </a:r>
            <a:r>
              <a:rPr lang="es-ES" sz="1100" dirty="0">
                <a:solidFill>
                  <a:schemeClr val="tx1"/>
                </a:solidFill>
              </a:rPr>
              <a:t> para halar el domo talar tanto como sea posible fuera de la cobertura tibial.  Con esta maniobra, el examinador puede evaluar indirectamente si existe un grado limitado de flexión plantar comparado con el lado contralateral.  De proximal a distal, los principales puntos de referencia óseos a ser incluidos en el campo visual de la imagen de ultrasonido son: i) el perfil inclinado hacia abajo de la epífisis tibial distal, ii) la convexidad del domo talar cubierto con una capa uniforme de cartílago articular </a:t>
            </a:r>
            <a:r>
              <a:rPr lang="es-ES" sz="1100" dirty="0" err="1">
                <a:solidFill>
                  <a:schemeClr val="tx1"/>
                </a:solidFill>
              </a:rPr>
              <a:t>anecoico</a:t>
            </a:r>
            <a:r>
              <a:rPr lang="es-ES" sz="1100" dirty="0">
                <a:solidFill>
                  <a:schemeClr val="tx1"/>
                </a:solidFill>
              </a:rPr>
              <a:t>; iii) la concavidad del cuello talar; iv) la prominencia de la cabeza talar y finalmente v) la cara dorsal de la articulación </a:t>
            </a:r>
            <a:r>
              <a:rPr lang="es-ES" sz="1100" dirty="0" err="1">
                <a:solidFill>
                  <a:schemeClr val="tx1"/>
                </a:solidFill>
              </a:rPr>
              <a:t>talonavicular</a:t>
            </a:r>
            <a:r>
              <a:rPr lang="es-ES" sz="1100" dirty="0">
                <a:solidFill>
                  <a:schemeClr val="tx1"/>
                </a:solidFill>
              </a:rPr>
              <a:t>. El receso anterior de la articulación </a:t>
            </a:r>
            <a:r>
              <a:rPr lang="es-ES" sz="1100" dirty="0" err="1">
                <a:solidFill>
                  <a:schemeClr val="tx1"/>
                </a:solidFill>
              </a:rPr>
              <a:t>tibiotalar</a:t>
            </a:r>
            <a:r>
              <a:rPr lang="es-ES" sz="1100" dirty="0">
                <a:solidFill>
                  <a:schemeClr val="tx1"/>
                </a:solidFill>
              </a:rPr>
              <a:t> se extiende desde la línea articular hasta la unión del cuello y la cabeza del </a:t>
            </a:r>
            <a:r>
              <a:rPr lang="es-ES" sz="1100" dirty="0" err="1">
                <a:solidFill>
                  <a:schemeClr val="tx1"/>
                </a:solidFill>
              </a:rPr>
              <a:t>talus</a:t>
            </a:r>
            <a:r>
              <a:rPr lang="es-ES" sz="1100" dirty="0">
                <a:solidFill>
                  <a:schemeClr val="tx1"/>
                </a:solidFill>
              </a:rPr>
              <a:t>, profundo a la almohadilla grasa </a:t>
            </a:r>
            <a:r>
              <a:rPr lang="es-ES" sz="1100" dirty="0" err="1">
                <a:solidFill>
                  <a:schemeClr val="tx1"/>
                </a:solidFill>
              </a:rPr>
              <a:t>intrarticular</a:t>
            </a:r>
            <a:r>
              <a:rPr lang="es-ES" sz="1100" dirty="0">
                <a:solidFill>
                  <a:schemeClr val="tx1"/>
                </a:solidFill>
              </a:rPr>
              <a:t>.  En derrames leves se puede encontrar de forma selectiva un fluido </a:t>
            </a:r>
            <a:r>
              <a:rPr lang="es-ES" sz="1100" dirty="0" err="1">
                <a:solidFill>
                  <a:schemeClr val="tx1"/>
                </a:solidFill>
              </a:rPr>
              <a:t>hipoanecoico</a:t>
            </a:r>
            <a:r>
              <a:rPr lang="es-ES" sz="1100" dirty="0">
                <a:solidFill>
                  <a:schemeClr val="tx1"/>
                </a:solidFill>
              </a:rPr>
              <a:t> a nivel del cuello talar. Luego se moviliza el transductor de lateral a medial para cubrir toda la extensión del cartílago y del hueso </a:t>
            </a:r>
            <a:r>
              <a:rPr lang="es-ES" sz="1100" dirty="0" err="1">
                <a:solidFill>
                  <a:schemeClr val="tx1"/>
                </a:solidFill>
              </a:rPr>
              <a:t>subcondral</a:t>
            </a:r>
            <a:r>
              <a:rPr lang="es-ES" sz="1100" dirty="0">
                <a:solidFill>
                  <a:schemeClr val="tx1"/>
                </a:solidFill>
              </a:rPr>
              <a:t> que cubre el domo talar. El domo talar representa la superficie blanco para la evaluación por ultrasonido del daño </a:t>
            </a:r>
            <a:r>
              <a:rPr lang="es-ES" sz="1100" dirty="0" err="1">
                <a:solidFill>
                  <a:schemeClr val="tx1"/>
                </a:solidFill>
              </a:rPr>
              <a:t>osteocondral</a:t>
            </a:r>
            <a:r>
              <a:rPr lang="es-ES" sz="1100" dirty="0">
                <a:solidFill>
                  <a:schemeClr val="tx1"/>
                </a:solidFill>
              </a:rPr>
              <a:t> en el tobillo y se debe evaluar de manera cuidadosa.</a:t>
            </a:r>
          </a:p>
          <a:p>
            <a:pPr marL="360000" indent="-684000" algn="just"/>
            <a:endParaRPr lang="en-GB" sz="1100" dirty="0">
              <a:solidFill>
                <a:schemeClr val="tx1"/>
              </a:solidFill>
            </a:endParaRPr>
          </a:p>
          <a:p>
            <a:pPr marL="360000" indent="-684000" algn="just"/>
            <a:r>
              <a:rPr lang="en-GB" sz="1100" dirty="0">
                <a:solidFill>
                  <a:schemeClr val="tx1"/>
                </a:solidFill>
              </a:rPr>
              <a:t>#A1B. </a:t>
            </a:r>
            <a:r>
              <a:rPr lang="es-ES" sz="1100" dirty="0">
                <a:solidFill>
                  <a:schemeClr val="tx1"/>
                </a:solidFill>
              </a:rPr>
              <a:t>Utilizando la misma posición del tobillo descrita en el punto #1A, se coloca el transductor sobre los planos transversos, encima de la cara anterior de la tibia distal como un punto de referencia y luego se realiza un barrido hacia abajo para examinar la porción anterior del domo talar.  Utilizando estos planos, el domo talar tiene una forma cuadrada y aparece cubierta con una capa </a:t>
            </a:r>
            <a:r>
              <a:rPr lang="es-ES" sz="1100" dirty="0" err="1">
                <a:solidFill>
                  <a:schemeClr val="tx1"/>
                </a:solidFill>
              </a:rPr>
              <a:t>hipoecoica</a:t>
            </a:r>
            <a:r>
              <a:rPr lang="es-ES" sz="1100" dirty="0">
                <a:solidFill>
                  <a:schemeClr val="tx1"/>
                </a:solidFill>
              </a:rPr>
              <a:t> uniforme de cartílago articular. Debido a que el domo talar es convexo en vez de estar en una dirección </a:t>
            </a:r>
            <a:r>
              <a:rPr lang="es-ES" sz="1100" dirty="0" err="1">
                <a:solidFill>
                  <a:schemeClr val="tx1"/>
                </a:solidFill>
              </a:rPr>
              <a:t>craneocaudal</a:t>
            </a:r>
            <a:r>
              <a:rPr lang="es-ES" sz="1100" dirty="0">
                <a:solidFill>
                  <a:schemeClr val="tx1"/>
                </a:solidFill>
              </a:rPr>
              <a:t>, se debe inclinar continuamente el transductor sobre el mismo para mantener el haz del ultrasonido perpendicular a las superficies </a:t>
            </a:r>
            <a:r>
              <a:rPr lang="es-ES" sz="1100" dirty="0" err="1">
                <a:solidFill>
                  <a:schemeClr val="tx1"/>
                </a:solidFill>
              </a:rPr>
              <a:t>osteocondrales</a:t>
            </a:r>
            <a:r>
              <a:rPr lang="es-ES" sz="1100" dirty="0">
                <a:solidFill>
                  <a:schemeClr val="tx1"/>
                </a:solidFill>
              </a:rPr>
              <a:t>.  Se debe realizar un barrido sobre el domo talar para asegurar una muestra completa de las superficies articulares. Durante el escaneo se debe tener cuidado de no confundir la apariencia normal irregular y con vacíos del cuello talar con una lesión </a:t>
            </a:r>
            <a:r>
              <a:rPr lang="es-ES" sz="1100" dirty="0" err="1">
                <a:solidFill>
                  <a:schemeClr val="tx1"/>
                </a:solidFill>
              </a:rPr>
              <a:t>osteocondral</a:t>
            </a:r>
            <a:r>
              <a:rPr lang="es-ES" sz="1100" dirty="0">
                <a:solidFill>
                  <a:schemeClr val="tx1"/>
                </a:solidFill>
              </a:rPr>
              <a:t> que ocurre a nivel del domo talar distal.  En casos de duda, el rotar el transductor nuevamente al plano sagital puede dar claridad  a la imagen. Estos planos complementan aquellos descritos en el punto #1A para completar la evaluación de la superficie articular anterior.</a:t>
            </a:r>
          </a:p>
          <a:p>
            <a:pPr marL="360000" indent="-684000" algn="just"/>
            <a:endParaRPr lang="en-GB" sz="1100" dirty="0">
              <a:solidFill>
                <a:schemeClr val="tx1"/>
              </a:solidFill>
            </a:endParaRPr>
          </a:p>
          <a:p>
            <a:pPr marL="360000" indent="-684000" algn="just"/>
            <a:r>
              <a:rPr lang="en-GB" sz="1100" dirty="0">
                <a:solidFill>
                  <a:schemeClr val="tx1"/>
                </a:solidFill>
              </a:rPr>
              <a:t>#A2. </a:t>
            </a:r>
            <a:r>
              <a:rPr lang="es-ES" sz="1100" dirty="0">
                <a:solidFill>
                  <a:schemeClr val="tx1"/>
                </a:solidFill>
              </a:rPr>
              <a:t>Luego se coloca el pie nivelado sobre la camilla en una posición inversa para examinar el receso anterior de la articulación </a:t>
            </a:r>
            <a:r>
              <a:rPr lang="es-ES" sz="1100" dirty="0" err="1">
                <a:solidFill>
                  <a:schemeClr val="tx1"/>
                </a:solidFill>
              </a:rPr>
              <a:t>subtalar</a:t>
            </a:r>
            <a:r>
              <a:rPr lang="es-ES" sz="1100" dirty="0">
                <a:solidFill>
                  <a:schemeClr val="tx1"/>
                </a:solidFill>
              </a:rPr>
              <a:t>. El primer punto de referencia para identificar es el ligamento </a:t>
            </a:r>
            <a:r>
              <a:rPr lang="es-ES" sz="1100" dirty="0" err="1">
                <a:solidFill>
                  <a:schemeClr val="tx1"/>
                </a:solidFill>
              </a:rPr>
              <a:t>talofibular</a:t>
            </a:r>
            <a:r>
              <a:rPr lang="es-ES" sz="1100" dirty="0">
                <a:solidFill>
                  <a:schemeClr val="tx1"/>
                </a:solidFill>
              </a:rPr>
              <a:t> anterior. El transductor se coloca horizontalmente sobre el eje largo de este ligamento. Luego se hace un barrido anterior e inferior al ligamento hasta que aparezca una hendidura profunda llena de grasa </a:t>
            </a:r>
            <a:r>
              <a:rPr lang="es-ES" sz="1100" dirty="0" err="1">
                <a:solidFill>
                  <a:schemeClr val="tx1"/>
                </a:solidFill>
              </a:rPr>
              <a:t>hiperecoica</a:t>
            </a:r>
            <a:r>
              <a:rPr lang="es-ES" sz="1100" dirty="0">
                <a:solidFill>
                  <a:schemeClr val="tx1"/>
                </a:solidFill>
              </a:rPr>
              <a:t> en el campo visual de la imagen del ultrasonido reflejando el seno del tarso (</a:t>
            </a:r>
            <a:r>
              <a:rPr lang="es-ES" sz="1100" dirty="0" err="1">
                <a:solidFill>
                  <a:schemeClr val="tx1"/>
                </a:solidFill>
              </a:rPr>
              <a:t>sinus</a:t>
            </a:r>
            <a:r>
              <a:rPr lang="es-ES" sz="1100" dirty="0">
                <a:solidFill>
                  <a:schemeClr val="tx1"/>
                </a:solidFill>
              </a:rPr>
              <a:t> </a:t>
            </a:r>
            <a:r>
              <a:rPr lang="es-ES" sz="1100" dirty="0" err="1">
                <a:solidFill>
                  <a:schemeClr val="tx1"/>
                </a:solidFill>
              </a:rPr>
              <a:t>tarsi</a:t>
            </a:r>
            <a:r>
              <a:rPr lang="es-ES" sz="1100" dirty="0">
                <a:solidFill>
                  <a:schemeClr val="tx1"/>
                </a:solidFill>
              </a:rPr>
              <a:t>). Cualquier área </a:t>
            </a:r>
            <a:r>
              <a:rPr lang="es-ES" sz="1100" dirty="0" err="1">
                <a:solidFill>
                  <a:schemeClr val="tx1"/>
                </a:solidFill>
              </a:rPr>
              <a:t>hipoecoica</a:t>
            </a:r>
            <a:r>
              <a:rPr lang="es-ES" sz="1100" dirty="0">
                <a:solidFill>
                  <a:schemeClr val="tx1"/>
                </a:solidFill>
              </a:rPr>
              <a:t> localizada que llena parcialmente este espacio debe ser considerado como un receso anterior distendido de la articulación </a:t>
            </a:r>
            <a:r>
              <a:rPr lang="es-ES" sz="1100" dirty="0" err="1">
                <a:solidFill>
                  <a:schemeClr val="tx1"/>
                </a:solidFill>
              </a:rPr>
              <a:t>subtalar</a:t>
            </a:r>
            <a:r>
              <a:rPr lang="es-ES" sz="1100" dirty="0">
                <a:solidFill>
                  <a:schemeClr val="tx1"/>
                </a:solidFill>
              </a:rPr>
              <a:t>. En niños, uno debe tener cuidado de no confundir el cartílago de la porción osificada de los huesos que está hacia la hendidura con una sinovitis articular </a:t>
            </a:r>
            <a:r>
              <a:rPr lang="es-ES" sz="1100" dirty="0" err="1">
                <a:solidFill>
                  <a:schemeClr val="tx1"/>
                </a:solidFill>
              </a:rPr>
              <a:t>subtalar</a:t>
            </a:r>
            <a:r>
              <a:rPr lang="es-ES" sz="1100" dirty="0">
                <a:solidFill>
                  <a:schemeClr val="tx1"/>
                </a:solidFill>
              </a:rPr>
              <a:t>. La presión del transductor sobre los hallazgos dudosos y un escaneo dinámico mientras se cambia la posición del pie pueden ser de ayuda.</a:t>
            </a:r>
            <a:endParaRPr lang="en-GB" sz="1100" dirty="0">
              <a:solidFill>
                <a:schemeClr val="tx1"/>
              </a:solidFill>
            </a:endParaRPr>
          </a:p>
        </p:txBody>
      </p:sp>
      <p:sp>
        <p:nvSpPr>
          <p:cNvPr id="5" name="Cuadro de texto 163">
            <a:extLst>
              <a:ext uri="{FF2B5EF4-FFF2-40B4-BE49-F238E27FC236}">
                <a16:creationId xmlns:a16="http://schemas.microsoft.com/office/drawing/2014/main" id="{7FFF234F-3974-CF49-88C3-A7AD9C5065D6}"/>
              </a:ext>
            </a:extLst>
          </p:cNvPr>
          <p:cNvSpPr txBox="1"/>
          <p:nvPr/>
        </p:nvSpPr>
        <p:spPr>
          <a:xfrm>
            <a:off x="71717" y="755868"/>
            <a:ext cx="4229100" cy="68580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es-ES" sz="2200" b="1" dirty="0">
                <a:effectLst/>
                <a:ea typeface="Calibri" panose="020F0502020204030204" pitchFamily="34" charset="0"/>
                <a:cs typeface="Times New Roman" panose="02020603050405020304" pitchFamily="18" charset="0"/>
              </a:rPr>
              <a:t>A.A.H.D.A</a:t>
            </a:r>
            <a:endParaRPr lang="es-AR" sz="1200" dirty="0">
              <a:effectLst/>
              <a:ea typeface="Calibri" panose="020F0502020204030204" pitchFamily="34" charset="0"/>
              <a:cs typeface="Times New Roman" panose="02020603050405020304" pitchFamily="18" charset="0"/>
            </a:endParaRPr>
          </a:p>
          <a:p>
            <a:pPr algn="ctr">
              <a:spcAft>
                <a:spcPts val="0"/>
              </a:spcAft>
            </a:pPr>
            <a:r>
              <a:rPr lang="es-ES" sz="900" dirty="0">
                <a:effectLst/>
                <a:ea typeface="Calibri" panose="020F0502020204030204" pitchFamily="34" charset="0"/>
                <a:cs typeface="Times New Roman" panose="02020603050405020304" pitchFamily="18" charset="0"/>
              </a:rPr>
              <a:t>Asociación Argentina de Hemofilia y Desordenes Asociados.</a:t>
            </a:r>
            <a:endParaRPr lang="es-AR" sz="900" dirty="0">
              <a:effectLst/>
              <a:ea typeface="Calibri" panose="020F0502020204030204" pitchFamily="34" charset="0"/>
              <a:cs typeface="Times New Roman" panose="02020603050405020304" pitchFamily="18" charset="0"/>
            </a:endParaRPr>
          </a:p>
          <a:p>
            <a:pPr algn="ctr">
              <a:spcAft>
                <a:spcPts val="0"/>
              </a:spcAft>
            </a:pPr>
            <a:r>
              <a:rPr lang="es-ES" sz="2200" dirty="0">
                <a:effectLst/>
                <a:ea typeface="Calibri" panose="020F0502020204030204" pitchFamily="34" charset="0"/>
                <a:cs typeface="Times New Roman" panose="02020603050405020304" pitchFamily="18" charset="0"/>
              </a:rPr>
              <a:t> </a:t>
            </a:r>
            <a:endParaRPr lang="es-AR" sz="1200" dirty="0">
              <a:effectLst/>
              <a:ea typeface="Calibri" panose="020F0502020204030204" pitchFamily="34" charset="0"/>
              <a:cs typeface="Times New Roman" panose="02020603050405020304" pitchFamily="18" charset="0"/>
            </a:endParaRPr>
          </a:p>
        </p:txBody>
      </p:sp>
      <p:pic>
        <p:nvPicPr>
          <p:cNvPr id="7" name="Imagen 6">
            <a:extLst>
              <a:ext uri="{FF2B5EF4-FFF2-40B4-BE49-F238E27FC236}">
                <a16:creationId xmlns:a16="http://schemas.microsoft.com/office/drawing/2014/main" id="{3BDF700E-2F82-9A48-AEB7-23D7C75C66C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902678" y="28378"/>
            <a:ext cx="513080" cy="741680"/>
          </a:xfrm>
          <a:prstGeom prst="rect">
            <a:avLst/>
          </a:prstGeom>
          <a:noFill/>
          <a:ln>
            <a:noFill/>
          </a:ln>
        </p:spPr>
      </p:pic>
    </p:spTree>
    <p:extLst>
      <p:ext uri="{BB962C8B-B14F-4D97-AF65-F5344CB8AC3E}">
        <p14:creationId xmlns:p14="http://schemas.microsoft.com/office/powerpoint/2010/main" val="2800787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9" name="Picture 2" descr="W:\Pfizer\Haemophilia\PROJECTS\ESAT\ULTRASOUND PROGRAMME\Ultrasound_Materials\Artwork\Logo\HEADUS_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09120" y="467544"/>
            <a:ext cx="1646634" cy="366376"/>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p:cNvSpPr txBox="1"/>
          <p:nvPr/>
        </p:nvSpPr>
        <p:spPr>
          <a:xfrm>
            <a:off x="4730398" y="813773"/>
            <a:ext cx="1710238" cy="369332"/>
          </a:xfrm>
          <a:prstGeom prst="rect">
            <a:avLst/>
          </a:prstGeom>
          <a:noFill/>
        </p:spPr>
        <p:txBody>
          <a:bodyPr wrap="square" rtlCol="0">
            <a:spAutoFit/>
          </a:bodyPr>
          <a:lstStyle/>
          <a:p>
            <a:r>
              <a:rPr lang="en-GB" sz="900" b="1" dirty="0">
                <a:solidFill>
                  <a:schemeClr val="tx2">
                    <a:lumMod val="75000"/>
                  </a:schemeClr>
                </a:solidFill>
              </a:rPr>
              <a:t>H</a:t>
            </a:r>
            <a:r>
              <a:rPr lang="en-GB" sz="900" dirty="0">
                <a:solidFill>
                  <a:schemeClr val="tx2">
                    <a:lumMod val="75000"/>
                  </a:schemeClr>
                </a:solidFill>
              </a:rPr>
              <a:t>aemophilia </a:t>
            </a:r>
            <a:r>
              <a:rPr lang="en-GB" sz="900" b="1" dirty="0">
                <a:solidFill>
                  <a:schemeClr val="tx2">
                    <a:lumMod val="75000"/>
                  </a:schemeClr>
                </a:solidFill>
              </a:rPr>
              <a:t>E</a:t>
            </a:r>
            <a:r>
              <a:rPr lang="en-GB" sz="900" dirty="0">
                <a:solidFill>
                  <a:schemeClr val="tx2">
                    <a:lumMod val="75000"/>
                  </a:schemeClr>
                </a:solidFill>
              </a:rPr>
              <a:t>arly </a:t>
            </a:r>
            <a:r>
              <a:rPr lang="en-GB" sz="900" b="1" dirty="0">
                <a:solidFill>
                  <a:schemeClr val="tx2">
                    <a:lumMod val="75000"/>
                  </a:schemeClr>
                </a:solidFill>
              </a:rPr>
              <a:t>A</a:t>
            </a:r>
            <a:r>
              <a:rPr lang="en-GB" sz="900" dirty="0">
                <a:solidFill>
                  <a:schemeClr val="tx2">
                    <a:lumMod val="75000"/>
                  </a:schemeClr>
                </a:solidFill>
              </a:rPr>
              <a:t>rthropathy </a:t>
            </a:r>
            <a:r>
              <a:rPr lang="en-GB" sz="900" b="1" dirty="0">
                <a:solidFill>
                  <a:schemeClr val="tx2">
                    <a:lumMod val="75000"/>
                  </a:schemeClr>
                </a:solidFill>
              </a:rPr>
              <a:t>D</a:t>
            </a:r>
            <a:r>
              <a:rPr lang="en-GB" sz="900" dirty="0">
                <a:solidFill>
                  <a:schemeClr val="tx2">
                    <a:lumMod val="75000"/>
                  </a:schemeClr>
                </a:solidFill>
              </a:rPr>
              <a:t>etection with </a:t>
            </a:r>
            <a:r>
              <a:rPr lang="en-GB" sz="900" b="1" dirty="0">
                <a:solidFill>
                  <a:srgbClr val="096D63"/>
                </a:solidFill>
              </a:rPr>
              <a:t>U</a:t>
            </a:r>
            <a:r>
              <a:rPr lang="en-GB" sz="900" dirty="0">
                <a:solidFill>
                  <a:schemeClr val="tx2">
                    <a:lumMod val="75000"/>
                  </a:schemeClr>
                </a:solidFill>
              </a:rPr>
              <a:t>ltra</a:t>
            </a:r>
            <a:r>
              <a:rPr lang="en-GB" sz="900" b="1" dirty="0">
                <a:solidFill>
                  <a:srgbClr val="096D63"/>
                </a:solidFill>
              </a:rPr>
              <a:t>S</a:t>
            </a:r>
            <a:r>
              <a:rPr lang="en-GB" sz="900" dirty="0">
                <a:solidFill>
                  <a:schemeClr val="tx2">
                    <a:lumMod val="75000"/>
                  </a:schemeClr>
                </a:solidFill>
              </a:rPr>
              <a:t>ound</a:t>
            </a:r>
          </a:p>
        </p:txBody>
      </p:sp>
      <p:sp>
        <p:nvSpPr>
          <p:cNvPr id="6" name="Content Placeholder 2"/>
          <p:cNvSpPr txBox="1">
            <a:spLocks/>
          </p:cNvSpPr>
          <p:nvPr/>
        </p:nvSpPr>
        <p:spPr>
          <a:xfrm>
            <a:off x="71717" y="1860893"/>
            <a:ext cx="6626225" cy="7877987"/>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60000" indent="-684000" algn="just"/>
            <a:r>
              <a:rPr lang="en-GB" sz="1100" dirty="0">
                <a:solidFill>
                  <a:schemeClr val="tx1"/>
                </a:solidFill>
              </a:rPr>
              <a:t>#A3.  </a:t>
            </a:r>
            <a:r>
              <a:rPr lang="es-ES" sz="1100" dirty="0">
                <a:solidFill>
                  <a:schemeClr val="tx1"/>
                </a:solidFill>
              </a:rPr>
              <a:t>Se invita al paciente a colocarse en una posición prona con la punta de los pies sobre la camilla para estirar el tendón de Aquiles. Se coloca el transductor en un plano sagital sobre la porción </a:t>
            </a:r>
            <a:r>
              <a:rPr lang="es-ES" sz="1100" dirty="0" err="1">
                <a:solidFill>
                  <a:schemeClr val="tx1"/>
                </a:solidFill>
              </a:rPr>
              <a:t>supracalcánea</a:t>
            </a:r>
            <a:r>
              <a:rPr lang="es-ES" sz="1100" dirty="0">
                <a:solidFill>
                  <a:schemeClr val="tx1"/>
                </a:solidFill>
              </a:rPr>
              <a:t> de este tendón, para examinar los recesos posteriores de las articulaciones </a:t>
            </a:r>
            <a:r>
              <a:rPr lang="es-ES" sz="1100" dirty="0" err="1">
                <a:solidFill>
                  <a:schemeClr val="tx1"/>
                </a:solidFill>
              </a:rPr>
              <a:t>tibiotalar</a:t>
            </a:r>
            <a:r>
              <a:rPr lang="es-ES" sz="1100" dirty="0">
                <a:solidFill>
                  <a:schemeClr val="tx1"/>
                </a:solidFill>
              </a:rPr>
              <a:t> y </a:t>
            </a:r>
            <a:r>
              <a:rPr lang="es-ES" sz="1100" dirty="0" err="1">
                <a:solidFill>
                  <a:schemeClr val="tx1"/>
                </a:solidFill>
              </a:rPr>
              <a:t>subtalar</a:t>
            </a:r>
            <a:r>
              <a:rPr lang="es-ES" sz="1100" dirty="0">
                <a:solidFill>
                  <a:schemeClr val="tx1"/>
                </a:solidFill>
              </a:rPr>
              <a:t>. Estos recesos tienen una localización profunda y su examen por lo general requiere un aumento en la penetración del haz del ultrasonido.  Esto se puede lograr disminuyendo la frecuencia del transductor, disminuyendo las zonas de foco  y aumentando la amplificación en el área más profunda del campo visual. En tobillos gruesos y con grasa, se pueden colocar los transductores de forma alternativa a lo largo de la cara medial del tendón de Aquiles en un plano sagital oblicuo, convergiendo ligeramente hacia la línea media. Con esta última posición, los recesos articulares están más cercanos al transductor y pueden ser examinados con una mejor calidad de imagen. Los principales puntos de referencia óseos a ser reconocidos son: 1) el maléolo posterior de la tibia; 2) la convexidad de la cara posterior del domo talar cubierto con cartílago articular y la prominencia del proceso posterior (proceso de </a:t>
            </a:r>
            <a:r>
              <a:rPr lang="es-ES" sz="1100" dirty="0" err="1">
                <a:solidFill>
                  <a:schemeClr val="tx1"/>
                </a:solidFill>
              </a:rPr>
              <a:t>Stieda</a:t>
            </a:r>
            <a:r>
              <a:rPr lang="es-ES" sz="1100" dirty="0">
                <a:solidFill>
                  <a:schemeClr val="tx1"/>
                </a:solidFill>
              </a:rPr>
              <a:t>) del </a:t>
            </a:r>
            <a:r>
              <a:rPr lang="es-ES" sz="1100" dirty="0" err="1">
                <a:solidFill>
                  <a:schemeClr val="tx1"/>
                </a:solidFill>
              </a:rPr>
              <a:t>talus</a:t>
            </a:r>
            <a:r>
              <a:rPr lang="es-ES" sz="1100" dirty="0">
                <a:solidFill>
                  <a:schemeClr val="tx1"/>
                </a:solidFill>
              </a:rPr>
              <a:t>; 3) cara superior del calcáneo. El receso posterior de la articulación </a:t>
            </a:r>
            <a:r>
              <a:rPr lang="es-ES" sz="1100" dirty="0" err="1">
                <a:solidFill>
                  <a:schemeClr val="tx1"/>
                </a:solidFill>
              </a:rPr>
              <a:t>tibiotalar</a:t>
            </a:r>
            <a:r>
              <a:rPr lang="es-ES" sz="1100" dirty="0">
                <a:solidFill>
                  <a:schemeClr val="tx1"/>
                </a:solidFill>
              </a:rPr>
              <a:t> se encuentra entre la tibia y el </a:t>
            </a:r>
            <a:r>
              <a:rPr lang="es-ES" sz="1100" dirty="0" err="1">
                <a:solidFill>
                  <a:schemeClr val="tx1"/>
                </a:solidFill>
              </a:rPr>
              <a:t>talus</a:t>
            </a:r>
            <a:r>
              <a:rPr lang="es-ES" sz="1100" dirty="0">
                <a:solidFill>
                  <a:schemeClr val="tx1"/>
                </a:solidFill>
              </a:rPr>
              <a:t> por debajo de la almohadilla grasa posterior </a:t>
            </a:r>
            <a:r>
              <a:rPr lang="es-ES" sz="1100" dirty="0" err="1">
                <a:solidFill>
                  <a:schemeClr val="tx1"/>
                </a:solidFill>
              </a:rPr>
              <a:t>hiperecoica</a:t>
            </a:r>
            <a:r>
              <a:rPr lang="es-ES" sz="1100" dirty="0">
                <a:solidFill>
                  <a:schemeClr val="tx1"/>
                </a:solidFill>
              </a:rPr>
              <a:t>. El receso posterior de la articulación </a:t>
            </a:r>
            <a:r>
              <a:rPr lang="es-ES" sz="1100" dirty="0" err="1">
                <a:solidFill>
                  <a:schemeClr val="tx1"/>
                </a:solidFill>
              </a:rPr>
              <a:t>subtalar</a:t>
            </a:r>
            <a:r>
              <a:rPr lang="es-ES" sz="1100" dirty="0">
                <a:solidFill>
                  <a:schemeClr val="tx1"/>
                </a:solidFill>
              </a:rPr>
              <a:t> se encuentra entre el proceso posterior del </a:t>
            </a:r>
            <a:r>
              <a:rPr lang="es-ES" sz="1100" dirty="0" err="1">
                <a:solidFill>
                  <a:schemeClr val="tx1"/>
                </a:solidFill>
              </a:rPr>
              <a:t>talus</a:t>
            </a:r>
            <a:r>
              <a:rPr lang="es-ES" sz="1100" dirty="0">
                <a:solidFill>
                  <a:schemeClr val="tx1"/>
                </a:solidFill>
              </a:rPr>
              <a:t> y del calcáneo. En niños, el proceso posterior del </a:t>
            </a:r>
            <a:r>
              <a:rPr lang="es-ES" sz="1100" dirty="0" err="1">
                <a:solidFill>
                  <a:schemeClr val="tx1"/>
                </a:solidFill>
              </a:rPr>
              <a:t>talus</a:t>
            </a:r>
            <a:r>
              <a:rPr lang="es-ES" sz="1100" dirty="0">
                <a:solidFill>
                  <a:schemeClr val="tx1"/>
                </a:solidFill>
              </a:rPr>
              <a:t> es completamente </a:t>
            </a:r>
            <a:r>
              <a:rPr lang="es-ES" sz="1100" dirty="0" err="1">
                <a:solidFill>
                  <a:schemeClr val="tx1"/>
                </a:solidFill>
              </a:rPr>
              <a:t>condral</a:t>
            </a:r>
            <a:r>
              <a:rPr lang="es-ES" sz="1100" dirty="0">
                <a:solidFill>
                  <a:schemeClr val="tx1"/>
                </a:solidFill>
              </a:rPr>
              <a:t> y no debe ser confundido con la sinovitis de la articulación </a:t>
            </a:r>
            <a:r>
              <a:rPr lang="es-ES" sz="1100" dirty="0" err="1">
                <a:solidFill>
                  <a:schemeClr val="tx1"/>
                </a:solidFill>
              </a:rPr>
              <a:t>tibiotalar</a:t>
            </a:r>
            <a:r>
              <a:rPr lang="es-ES" sz="1100" dirty="0">
                <a:solidFill>
                  <a:schemeClr val="tx1"/>
                </a:solidFill>
              </a:rPr>
              <a:t> o </a:t>
            </a:r>
            <a:r>
              <a:rPr lang="es-ES" sz="1100" dirty="0" err="1">
                <a:solidFill>
                  <a:schemeClr val="tx1"/>
                </a:solidFill>
              </a:rPr>
              <a:t>subtalar</a:t>
            </a:r>
            <a:r>
              <a:rPr lang="es-ES" sz="1100" dirty="0">
                <a:solidFill>
                  <a:schemeClr val="tx1"/>
                </a:solidFill>
              </a:rPr>
              <a:t>. Este plano de escaneo complementa aquellos descritos en los puntos #1A, B y #2 para completar la evaluación de los espacios articulares.</a:t>
            </a:r>
            <a:endParaRPr lang="en-GB" sz="1100" dirty="0">
              <a:solidFill>
                <a:schemeClr val="tx1"/>
              </a:solidFill>
            </a:endParaRPr>
          </a:p>
          <a:p>
            <a:pPr marL="360000" indent="-684000" algn="just"/>
            <a:endParaRPr lang="en-GB" sz="1100" dirty="0">
              <a:solidFill>
                <a:schemeClr val="tx1"/>
              </a:solidFill>
            </a:endParaRPr>
          </a:p>
          <a:p>
            <a:pPr marL="360000" indent="-684000" algn="just"/>
            <a:endParaRPr lang="en-GB" sz="1100" dirty="0">
              <a:solidFill>
                <a:schemeClr val="tx1"/>
              </a:solidFill>
            </a:endParaRPr>
          </a:p>
        </p:txBody>
      </p:sp>
      <p:sp>
        <p:nvSpPr>
          <p:cNvPr id="7" name="Rectangle 6"/>
          <p:cNvSpPr/>
          <p:nvPr/>
        </p:nvSpPr>
        <p:spPr>
          <a:xfrm>
            <a:off x="460883" y="7524328"/>
            <a:ext cx="3778250" cy="230832"/>
          </a:xfrm>
          <a:prstGeom prst="rect">
            <a:avLst/>
          </a:prstGeom>
        </p:spPr>
        <p:txBody>
          <a:bodyPr>
            <a:spAutoFit/>
          </a:bodyPr>
          <a:lstStyle/>
          <a:p>
            <a:pPr>
              <a:spcAft>
                <a:spcPts val="0"/>
              </a:spcAft>
            </a:pPr>
            <a:r>
              <a:rPr lang="en-GB" sz="900" dirty="0" err="1"/>
              <a:t>Adaptado</a:t>
            </a:r>
            <a:r>
              <a:rPr lang="en-GB" sz="900"/>
              <a:t> de Martinoli </a:t>
            </a:r>
            <a:r>
              <a:rPr lang="en-GB" sz="900" dirty="0"/>
              <a:t>C </a:t>
            </a:r>
            <a:r>
              <a:rPr lang="en-GB" sz="900" i="1" dirty="0"/>
              <a:t>et al</a:t>
            </a:r>
            <a:r>
              <a:rPr lang="en-GB" sz="900" dirty="0"/>
              <a:t>. </a:t>
            </a:r>
            <a:r>
              <a:rPr lang="en-GB" sz="900" i="1" dirty="0" err="1"/>
              <a:t>Thromb</a:t>
            </a:r>
            <a:r>
              <a:rPr lang="en-GB" sz="900" i="1" dirty="0"/>
              <a:t> </a:t>
            </a:r>
            <a:r>
              <a:rPr lang="en-GB" sz="900" i="1" dirty="0" err="1"/>
              <a:t>Haemost</a:t>
            </a:r>
            <a:r>
              <a:rPr lang="en-GB" sz="900" i="1" dirty="0"/>
              <a:t> </a:t>
            </a:r>
            <a:r>
              <a:rPr lang="en-GB" sz="900" dirty="0"/>
              <a:t>2013;109:1170–9.</a:t>
            </a:r>
            <a:endParaRPr lang="en-GB" sz="900" dirty="0">
              <a:latin typeface="Times New Roman"/>
              <a:ea typeface="Times New Roman"/>
            </a:endParaRPr>
          </a:p>
        </p:txBody>
      </p:sp>
      <p:sp>
        <p:nvSpPr>
          <p:cNvPr id="8" name="Cuadro de texto 163">
            <a:extLst>
              <a:ext uri="{FF2B5EF4-FFF2-40B4-BE49-F238E27FC236}">
                <a16:creationId xmlns:a16="http://schemas.microsoft.com/office/drawing/2014/main" id="{2DCD7879-0C53-8A41-A82A-EDCF1C3B00AB}"/>
              </a:ext>
            </a:extLst>
          </p:cNvPr>
          <p:cNvSpPr txBox="1"/>
          <p:nvPr/>
        </p:nvSpPr>
        <p:spPr>
          <a:xfrm>
            <a:off x="71717" y="755868"/>
            <a:ext cx="4229100" cy="68580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es-ES" sz="2200" b="1" dirty="0">
                <a:effectLst/>
                <a:ea typeface="Calibri" panose="020F0502020204030204" pitchFamily="34" charset="0"/>
                <a:cs typeface="Times New Roman" panose="02020603050405020304" pitchFamily="18" charset="0"/>
              </a:rPr>
              <a:t>A.A.H.D.A</a:t>
            </a:r>
            <a:endParaRPr lang="es-AR" sz="1200" dirty="0">
              <a:effectLst/>
              <a:ea typeface="Calibri" panose="020F0502020204030204" pitchFamily="34" charset="0"/>
              <a:cs typeface="Times New Roman" panose="02020603050405020304" pitchFamily="18" charset="0"/>
            </a:endParaRPr>
          </a:p>
          <a:p>
            <a:pPr algn="ctr">
              <a:spcAft>
                <a:spcPts val="0"/>
              </a:spcAft>
            </a:pPr>
            <a:r>
              <a:rPr lang="es-ES" sz="900" dirty="0">
                <a:effectLst/>
                <a:ea typeface="Calibri" panose="020F0502020204030204" pitchFamily="34" charset="0"/>
                <a:cs typeface="Times New Roman" panose="02020603050405020304" pitchFamily="18" charset="0"/>
              </a:rPr>
              <a:t>Asociación Argentina de Hemofilia y Desordenes Asociados.</a:t>
            </a:r>
            <a:endParaRPr lang="es-AR" sz="900" dirty="0">
              <a:effectLst/>
              <a:ea typeface="Calibri" panose="020F0502020204030204" pitchFamily="34" charset="0"/>
              <a:cs typeface="Times New Roman" panose="02020603050405020304" pitchFamily="18" charset="0"/>
            </a:endParaRPr>
          </a:p>
          <a:p>
            <a:pPr algn="ctr">
              <a:spcAft>
                <a:spcPts val="0"/>
              </a:spcAft>
            </a:pPr>
            <a:r>
              <a:rPr lang="es-ES" sz="2200" dirty="0">
                <a:effectLst/>
                <a:ea typeface="Calibri" panose="020F0502020204030204" pitchFamily="34" charset="0"/>
                <a:cs typeface="Times New Roman" panose="02020603050405020304" pitchFamily="18" charset="0"/>
              </a:rPr>
              <a:t> </a:t>
            </a:r>
            <a:endParaRPr lang="es-AR" sz="1200" dirty="0">
              <a:effectLst/>
              <a:ea typeface="Calibri" panose="020F0502020204030204" pitchFamily="34" charset="0"/>
              <a:cs typeface="Times New Roman" panose="02020603050405020304" pitchFamily="18" charset="0"/>
            </a:endParaRPr>
          </a:p>
        </p:txBody>
      </p:sp>
      <p:pic>
        <p:nvPicPr>
          <p:cNvPr id="9" name="Imagen 8">
            <a:extLst>
              <a:ext uri="{FF2B5EF4-FFF2-40B4-BE49-F238E27FC236}">
                <a16:creationId xmlns:a16="http://schemas.microsoft.com/office/drawing/2014/main" id="{A75C25CA-E0CF-304C-8C25-473FE8CD2C22}"/>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902678" y="28378"/>
            <a:ext cx="513080" cy="741680"/>
          </a:xfrm>
          <a:prstGeom prst="rect">
            <a:avLst/>
          </a:prstGeom>
          <a:noFill/>
          <a:ln>
            <a:noFill/>
          </a:ln>
        </p:spPr>
      </p:pic>
    </p:spTree>
    <p:extLst>
      <p:ext uri="{BB962C8B-B14F-4D97-AF65-F5344CB8AC3E}">
        <p14:creationId xmlns:p14="http://schemas.microsoft.com/office/powerpoint/2010/main" val="30336378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TotalTime>
  <Words>3140</Words>
  <Application>Microsoft Macintosh PowerPoint</Application>
  <PresentationFormat>Carta (216 x 279 mm)</PresentationFormat>
  <Paragraphs>138</Paragraphs>
  <Slides>10</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10</vt:i4>
      </vt:variant>
    </vt:vector>
  </HeadingPairs>
  <TitlesOfParts>
    <vt:vector size="14" baseType="lpstr">
      <vt:lpstr>Arial</vt:lpstr>
      <vt:lpstr>Calibri</vt:lpstr>
      <vt:lpstr>Times New Roman</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Jenaid Rees</dc:creator>
  <cp:lastModifiedBy>Microsoft Office User</cp:lastModifiedBy>
  <cp:revision>11</cp:revision>
  <dcterms:created xsi:type="dcterms:W3CDTF">2015-10-07T13:35:32Z</dcterms:created>
  <dcterms:modified xsi:type="dcterms:W3CDTF">2022-04-12T01:43:45Z</dcterms:modified>
</cp:coreProperties>
</file>