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346" y="342"/>
      </p:cViewPr>
      <p:guideLst>
        <p:guide orient="horz" pos="68"/>
        <p:guide orient="horz" pos="5692"/>
        <p:guide pos="4247"/>
        <p:guide pos="73"/>
        <p:guide pos="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384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10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88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94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467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38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28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06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310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37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603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17D0F-3896-44E6-8245-9A4A017DA8E6}" type="datetimeFigureOut">
              <a:rPr lang="en-GB" smtClean="0"/>
              <a:t>22/08/2017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72290-A4A6-4B05-B89D-607EC8BDA233}" type="slidenum">
              <a:rPr lang="en-GB" smtClean="0"/>
              <a:t>‹Nº›</a:t>
            </a:fld>
            <a:endParaRPr lang="en-GB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07108" y="97191"/>
            <a:ext cx="6636063" cy="9048396"/>
            <a:chOff x="107108" y="97191"/>
            <a:chExt cx="6636063" cy="9048396"/>
          </a:xfrm>
        </p:grpSpPr>
        <p:pic>
          <p:nvPicPr>
            <p:cNvPr id="11" name="Picture 10" descr="EUPP_Slides_v2.pdf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093" r="21259"/>
            <a:stretch/>
          </p:blipFill>
          <p:spPr>
            <a:xfrm>
              <a:off x="107108" y="7079579"/>
              <a:ext cx="6635005" cy="1943771"/>
            </a:xfrm>
            <a:prstGeom prst="rect">
              <a:avLst/>
            </a:prstGeom>
          </p:spPr>
        </p:pic>
        <p:pic>
          <p:nvPicPr>
            <p:cNvPr id="12" name="Picture 11" descr="X:\Pfizer\Haemophilia\Branding\Pfizer Hemophilia_US\Pfizer Hemophilia White.png"/>
            <p:cNvPicPr/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3136" y="8100392"/>
              <a:ext cx="1771433" cy="4680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107108" y="8599785"/>
              <a:ext cx="6635005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700" dirty="0" smtClean="0"/>
                <a:t>This program </a:t>
              </a:r>
              <a:r>
                <a:rPr lang="en-GB" sz="700" dirty="0"/>
                <a:t>is supported by Pfizer with the aim to improve education and practice in the context of </a:t>
              </a:r>
              <a:r>
                <a:rPr lang="en-GB" sz="700" dirty="0" err="1" smtClean="0"/>
                <a:t>hemophilia</a:t>
              </a:r>
              <a:r>
                <a:rPr lang="en-GB" sz="700" dirty="0" smtClean="0"/>
                <a:t> </a:t>
              </a:r>
              <a:r>
                <a:rPr lang="en-GB" sz="700" dirty="0"/>
                <a:t>departments as well as to establish the use of ultrasound as a diagnostic modality to assess the status of joints in </a:t>
              </a:r>
              <a:r>
                <a:rPr lang="en-GB" sz="700" dirty="0" err="1" smtClean="0"/>
                <a:t>hemophilia</a:t>
              </a:r>
              <a:r>
                <a:rPr lang="en-GB" sz="700" dirty="0" smtClean="0"/>
                <a:t> </a:t>
              </a:r>
              <a:r>
                <a:rPr lang="en-GB" sz="700" dirty="0"/>
                <a:t>patients. The HEAD-US scheme does not enable examiners to perform a comprehensive diagnostic ultrasound evaluation of the musculoskeletal system in these patients and cannot be applied in a clinical setting other than </a:t>
              </a:r>
              <a:r>
                <a:rPr lang="en-GB" sz="700" dirty="0" err="1" smtClean="0"/>
                <a:t>hemophilia</a:t>
              </a:r>
              <a:endParaRPr lang="en-GB" sz="700" dirty="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14" name="Picture 13"/>
            <p:cNvPicPr/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53" b="80838"/>
            <a:stretch/>
          </p:blipFill>
          <p:spPr>
            <a:xfrm>
              <a:off x="107108" y="97191"/>
              <a:ext cx="6635005" cy="1738505"/>
            </a:xfrm>
            <a:prstGeom prst="rect">
              <a:avLst/>
            </a:prstGeom>
            <a:extLst>
              <a:ext uri="{FAA26D3D-D897-4be2-8F04-BA451C77F1D7}">
  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  </a:ext>
            </a:extLst>
          </p:spPr>
        </p:pic>
        <p:pic>
          <p:nvPicPr>
            <p:cNvPr id="15" name="Picture 14" descr="W:\Pfizer\Haemophilia\PROJECTS\ULTRASOUND PROGRAMME\Ultrasound_Resources\Logos\Ultrasound_Program_Logo\Pfizer_UltrasoundProgram_Logo_CMYK.png"/>
            <p:cNvPicPr/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231" y="107950"/>
              <a:ext cx="1653148" cy="124072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" name="Straight Connector 15"/>
            <p:cNvCxnSpPr/>
            <p:nvPr/>
          </p:nvCxnSpPr>
          <p:spPr>
            <a:xfrm>
              <a:off x="6743171" y="9037587"/>
              <a:ext cx="0" cy="10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3294190" y="8499757"/>
            <a:ext cx="31303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700" dirty="0" smtClean="0">
                <a:solidFill>
                  <a:schemeClr val="bg1"/>
                </a:solidFill>
              </a:rPr>
              <a:t>This educational program is supported by Pfizer </a:t>
            </a:r>
            <a:endParaRPr lang="en-GB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10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W:\Pfizer\Haemophilia\PROJECTS\ESAT\ULTRASOUND PROGRAMME\Ultrasound_Materials\Artwork\Logo\HEADU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20" y="467544"/>
            <a:ext cx="1646634" cy="36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4730398" y="813773"/>
            <a:ext cx="1710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smtClean="0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aemophilia </a:t>
            </a:r>
            <a:r>
              <a:rPr lang="en-GB" sz="900" b="1" dirty="0" smtClean="0">
                <a:solidFill>
                  <a:schemeClr val="tx2">
                    <a:lumMod val="75000"/>
                  </a:schemeClr>
                </a:solidFill>
              </a:rPr>
              <a:t>E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arly </a:t>
            </a:r>
            <a:r>
              <a:rPr lang="en-GB" sz="900" b="1" dirty="0" smtClean="0">
                <a:solidFill>
                  <a:schemeClr val="tx2">
                    <a:lumMod val="75000"/>
                  </a:schemeClr>
                </a:solidFill>
              </a:rPr>
              <a:t>A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rthropathy </a:t>
            </a:r>
            <a:r>
              <a:rPr lang="en-GB" sz="900" b="1" dirty="0" smtClean="0">
                <a:solidFill>
                  <a:schemeClr val="tx2">
                    <a:lumMod val="75000"/>
                  </a:schemeClr>
                </a:solidFill>
              </a:rPr>
              <a:t>D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etection with </a:t>
            </a:r>
            <a:r>
              <a:rPr lang="en-GB" sz="900" b="1" dirty="0" smtClean="0">
                <a:solidFill>
                  <a:srgbClr val="096D63"/>
                </a:solidFill>
              </a:rPr>
              <a:t>U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ltra</a:t>
            </a:r>
            <a:r>
              <a:rPr lang="en-GB" sz="900" b="1" dirty="0" smtClean="0">
                <a:solidFill>
                  <a:srgbClr val="096D63"/>
                </a:solidFill>
              </a:rPr>
              <a:t>S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ound</a:t>
            </a:r>
            <a:endParaRPr lang="en-GB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80032" y="582940"/>
            <a:ext cx="2519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 smtClean="0"/>
              <a:t>_________________</a:t>
            </a:r>
            <a:br>
              <a:rPr lang="it-IT" sz="1800" b="1" dirty="0" smtClean="0"/>
            </a:br>
            <a:endParaRPr lang="en-GB" sz="1200" b="1" dirty="0"/>
          </a:p>
          <a:p>
            <a:r>
              <a:rPr lang="it-IT" sz="1800" b="1" dirty="0" smtClean="0"/>
              <a:t>_________________</a:t>
            </a:r>
            <a:endParaRPr lang="en-GB" sz="1800" b="1" dirty="0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49275" y="7596336"/>
            <a:ext cx="352839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en-GB" sz="900" dirty="0" smtClean="0"/>
              <a:t>Adapted from </a:t>
            </a:r>
            <a:r>
              <a:rPr lang="en-GB" sz="900" dirty="0" err="1" smtClean="0"/>
              <a:t>Martinoli</a:t>
            </a:r>
            <a:r>
              <a:rPr lang="en-GB" sz="900" dirty="0" smtClean="0"/>
              <a:t> C </a:t>
            </a:r>
            <a:r>
              <a:rPr lang="en-GB" sz="900" i="1" dirty="0" smtClean="0"/>
              <a:t>et al</a:t>
            </a:r>
            <a:r>
              <a:rPr lang="en-GB" sz="900" dirty="0" smtClean="0"/>
              <a:t>. </a:t>
            </a:r>
            <a:r>
              <a:rPr lang="en-GB" sz="900" i="1" dirty="0" err="1" smtClean="0"/>
              <a:t>Thromb</a:t>
            </a:r>
            <a:r>
              <a:rPr lang="en-GB" sz="900" i="1" dirty="0" smtClean="0"/>
              <a:t> </a:t>
            </a:r>
            <a:r>
              <a:rPr lang="en-GB" sz="900" i="1" dirty="0" err="1" smtClean="0"/>
              <a:t>Haemost</a:t>
            </a:r>
            <a:r>
              <a:rPr lang="en-GB" sz="900" i="1" dirty="0"/>
              <a:t> </a:t>
            </a:r>
            <a:r>
              <a:rPr lang="en-GB" sz="900" dirty="0" smtClean="0"/>
              <a:t>2013;109:1170–9.</a:t>
            </a:r>
            <a:endParaRPr lang="en-GB" sz="900" dirty="0"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05106"/>
              </p:ext>
            </p:extLst>
          </p:nvPr>
        </p:nvGraphicFramePr>
        <p:xfrm>
          <a:off x="304913" y="1547664"/>
          <a:ext cx="6269570" cy="5909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0811"/>
                <a:gridCol w="713974"/>
                <a:gridCol w="2420811"/>
                <a:gridCol w="713974"/>
              </a:tblGrid>
              <a:tr h="260656">
                <a:tc>
                  <a:txBody>
                    <a:bodyPr/>
                    <a:lstStyle/>
                    <a:p>
                      <a:pPr algn="l"/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Elbow (left)</a:t>
                      </a:r>
                      <a:endParaRPr lang="en-GB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Score</a:t>
                      </a:r>
                      <a:endParaRPr lang="en-GB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Elbow (right)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Score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</a:tr>
              <a:tr h="312788">
                <a:tc>
                  <a:txBody>
                    <a:bodyPr/>
                    <a:lstStyle/>
                    <a:p>
                      <a:pPr algn="l"/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Disease Activity</a:t>
                      </a:r>
                      <a:endParaRPr lang="en-GB" sz="1050" b="1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Disease Activity</a:t>
                      </a:r>
                      <a:endParaRPr lang="en-GB" sz="1050" b="1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b="1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Synovitis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Synovitis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88"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Osteochondral Damage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Disease Damage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Cartilage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Cartilage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Bone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Bone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r>
                        <a:rPr lang="en-GB" sz="1050" b="1" dirty="0" smtClean="0"/>
                        <a:t>Total:</a:t>
                      </a:r>
                      <a:endParaRPr lang="en-GB" sz="1050" b="1" dirty="0"/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/>
                        <a:t>Total: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endParaRPr lang="en-GB" sz="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0656">
                <a:tc>
                  <a:txBody>
                    <a:bodyPr/>
                    <a:lstStyle/>
                    <a:p>
                      <a:pPr algn="l"/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Knee (left)</a:t>
                      </a:r>
                      <a:endParaRPr lang="en-GB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Score</a:t>
                      </a:r>
                      <a:endParaRPr lang="en-GB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Knee (right)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Score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</a:tr>
              <a:tr h="312788">
                <a:tc>
                  <a:txBody>
                    <a:bodyPr/>
                    <a:lstStyle/>
                    <a:p>
                      <a:pPr algn="l"/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Disease Activity</a:t>
                      </a:r>
                      <a:endParaRPr lang="en-GB" sz="1050" b="1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Disease Activity</a:t>
                      </a:r>
                      <a:endParaRPr lang="en-GB" sz="1050" b="1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b="1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Synovitis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Synovitis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88"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Osteochondral Damage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Osteochondral Damage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Cartilage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Cartilage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Bone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Bone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/>
                        <a:t>Total: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/>
                        <a:t>Total: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endParaRPr lang="en-GB" sz="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0656">
                <a:tc>
                  <a:txBody>
                    <a:bodyPr/>
                    <a:lstStyle/>
                    <a:p>
                      <a:pPr algn="l"/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Ankle (left)</a:t>
                      </a:r>
                      <a:endParaRPr lang="en-GB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Score</a:t>
                      </a:r>
                      <a:endParaRPr lang="en-GB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Ankle (right)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Score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CB"/>
                    </a:solidFill>
                  </a:tcPr>
                </a:tc>
              </a:tr>
              <a:tr h="312788">
                <a:tc>
                  <a:txBody>
                    <a:bodyPr/>
                    <a:lstStyle/>
                    <a:p>
                      <a:pPr algn="l"/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Disease Activity</a:t>
                      </a:r>
                      <a:endParaRPr lang="en-GB" sz="1050" b="1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Disease Activity</a:t>
                      </a:r>
                      <a:endParaRPr lang="en-GB" sz="1050" b="1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b="1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Synovitis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Synovitis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88"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Osteochondral Damage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>
                          <a:solidFill>
                            <a:srgbClr val="008BCB"/>
                          </a:solidFill>
                        </a:rPr>
                        <a:t>Osteochondral Damage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Cartilage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Cartilage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Bone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50" b="0" dirty="0" smtClean="0">
                          <a:solidFill>
                            <a:schemeClr val="tx1"/>
                          </a:solidFill>
                        </a:rPr>
                        <a:t>Bone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591"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/>
                        <a:t>Total: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 smtClean="0"/>
                        <a:t>Total: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18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W:\Pfizer\Haemophilia\PROJECTS\ESAT\ULTRASOUND PROGRAMME\Ultrasound_Materials\Artwork\Logo\HEADU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20" y="467544"/>
            <a:ext cx="1646634" cy="36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4730398" y="813773"/>
            <a:ext cx="1710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smtClean="0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aemophilia </a:t>
            </a:r>
            <a:r>
              <a:rPr lang="en-GB" sz="900" b="1" dirty="0" smtClean="0">
                <a:solidFill>
                  <a:schemeClr val="tx2">
                    <a:lumMod val="75000"/>
                  </a:schemeClr>
                </a:solidFill>
              </a:rPr>
              <a:t>E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arly </a:t>
            </a:r>
            <a:r>
              <a:rPr lang="en-GB" sz="900" b="1" dirty="0" smtClean="0">
                <a:solidFill>
                  <a:schemeClr val="tx2">
                    <a:lumMod val="75000"/>
                  </a:schemeClr>
                </a:solidFill>
              </a:rPr>
              <a:t>A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rthropathy </a:t>
            </a:r>
            <a:r>
              <a:rPr lang="en-GB" sz="900" b="1" dirty="0" smtClean="0">
                <a:solidFill>
                  <a:schemeClr val="tx2">
                    <a:lumMod val="75000"/>
                  </a:schemeClr>
                </a:solidFill>
              </a:rPr>
              <a:t>D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etection with </a:t>
            </a:r>
            <a:r>
              <a:rPr lang="en-GB" sz="900" b="1" dirty="0" smtClean="0">
                <a:solidFill>
                  <a:srgbClr val="096D63"/>
                </a:solidFill>
              </a:rPr>
              <a:t>U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ltra</a:t>
            </a:r>
            <a:r>
              <a:rPr lang="en-GB" sz="900" b="1" dirty="0" smtClean="0">
                <a:solidFill>
                  <a:srgbClr val="096D63"/>
                </a:solidFill>
              </a:rPr>
              <a:t>S</a:t>
            </a:r>
            <a:r>
              <a:rPr lang="en-GB" sz="900" dirty="0" smtClean="0">
                <a:solidFill>
                  <a:schemeClr val="tx2">
                    <a:lumMod val="75000"/>
                  </a:schemeClr>
                </a:solidFill>
              </a:rPr>
              <a:t>ound</a:t>
            </a:r>
            <a:endParaRPr lang="en-GB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49275" y="7653536"/>
            <a:ext cx="352839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en-GB" sz="900" dirty="0" smtClean="0"/>
              <a:t>Adapted from </a:t>
            </a:r>
            <a:r>
              <a:rPr lang="en-GB" sz="900" dirty="0" err="1" smtClean="0"/>
              <a:t>Martinoli</a:t>
            </a:r>
            <a:r>
              <a:rPr lang="en-GB" sz="900" dirty="0" smtClean="0"/>
              <a:t> C </a:t>
            </a:r>
            <a:r>
              <a:rPr lang="en-GB" sz="900" i="1" dirty="0" smtClean="0"/>
              <a:t>et al</a:t>
            </a:r>
            <a:r>
              <a:rPr lang="en-GB" sz="900" dirty="0" smtClean="0"/>
              <a:t>. </a:t>
            </a:r>
            <a:r>
              <a:rPr lang="en-GB" sz="900" i="1" dirty="0" err="1" smtClean="0"/>
              <a:t>Thromb</a:t>
            </a:r>
            <a:r>
              <a:rPr lang="en-GB" sz="900" i="1" dirty="0" smtClean="0"/>
              <a:t> </a:t>
            </a:r>
            <a:r>
              <a:rPr lang="en-GB" sz="900" i="1" dirty="0" err="1" smtClean="0"/>
              <a:t>Haemost</a:t>
            </a:r>
            <a:r>
              <a:rPr lang="en-GB" sz="900" i="1" dirty="0"/>
              <a:t> </a:t>
            </a:r>
            <a:r>
              <a:rPr lang="en-GB" sz="900" dirty="0" smtClean="0"/>
              <a:t>2013;109:1170–9.</a:t>
            </a:r>
            <a:endParaRPr lang="en-GB" sz="9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6832" y="432152"/>
            <a:ext cx="2993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8BCB"/>
                </a:solidFill>
              </a:rPr>
              <a:t>HEAD-US</a:t>
            </a:r>
            <a:br>
              <a:rPr lang="en-GB" sz="2400" b="1" dirty="0" smtClean="0">
                <a:solidFill>
                  <a:srgbClr val="008BCB"/>
                </a:solidFill>
              </a:rPr>
            </a:br>
            <a:r>
              <a:rPr lang="en-GB" sz="2400" b="1" dirty="0" smtClean="0">
                <a:solidFill>
                  <a:srgbClr val="008BCB"/>
                </a:solidFill>
              </a:rPr>
              <a:t>Scoring Scale</a:t>
            </a:r>
            <a:endParaRPr lang="en-GB" sz="2400" b="1" dirty="0">
              <a:solidFill>
                <a:srgbClr val="008BCB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31430"/>
              </p:ext>
            </p:extLst>
          </p:nvPr>
        </p:nvGraphicFramePr>
        <p:xfrm>
          <a:off x="260648" y="1549405"/>
          <a:ext cx="6408712" cy="547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1593"/>
                <a:gridCol w="927119"/>
              </a:tblGrid>
              <a:tr h="324000">
                <a:tc>
                  <a:txBody>
                    <a:bodyPr/>
                    <a:lstStyle/>
                    <a:p>
                      <a:r>
                        <a:rPr lang="en-GB" sz="1300" b="1" dirty="0" smtClean="0">
                          <a:solidFill>
                            <a:srgbClr val="008BCB"/>
                          </a:solidFill>
                        </a:rPr>
                        <a:t>Disease Activity</a:t>
                      </a:r>
                      <a:endParaRPr lang="en-GB" sz="1300" b="1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/>
                        <a:t>Scale</a:t>
                      </a:r>
                      <a:endParaRPr lang="en-GB" sz="1200" b="1" dirty="0"/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GB" sz="1100" b="1" dirty="0" smtClean="0"/>
                        <a:t>Synovitis</a:t>
                      </a:r>
                      <a:endParaRPr lang="en-GB" sz="1100" b="1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it-IT" sz="1100" dirty="0" smtClean="0"/>
                        <a:t>0.   Absent/Minimal</a:t>
                      </a:r>
                      <a:endParaRPr lang="en-GB" sz="1100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0</a:t>
                      </a:r>
                      <a:endParaRPr lang="en-GB" sz="1100" b="1" dirty="0"/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it-IT" sz="1100" dirty="0" smtClean="0"/>
                        <a:t>Mild/Moderate</a:t>
                      </a:r>
                      <a:endParaRPr lang="en-GB" sz="1100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1</a:t>
                      </a:r>
                      <a:endParaRPr lang="en-GB" sz="1100" b="1" dirty="0"/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 startAt="2"/>
                      </a:pPr>
                      <a:r>
                        <a:rPr lang="it-IT" sz="1100" dirty="0" smtClean="0"/>
                        <a:t>Severe</a:t>
                      </a:r>
                      <a:endParaRPr lang="en-GB" sz="1100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2</a:t>
                      </a:r>
                      <a:endParaRPr lang="en-GB" sz="1100" b="1" dirty="0"/>
                    </a:p>
                  </a:txBody>
                  <a:tcPr anchor="ctr">
                    <a:lnL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anchor="ctr"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" b="1" dirty="0"/>
                    </a:p>
                  </a:txBody>
                  <a:tcPr anchor="ctr"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GB" sz="1300" b="1" dirty="0" smtClean="0">
                          <a:solidFill>
                            <a:srgbClr val="008BCB"/>
                          </a:solidFill>
                        </a:rPr>
                        <a:t>Osteochondral Damage</a:t>
                      </a:r>
                      <a:endParaRPr lang="en-GB" sz="1300" b="1" dirty="0">
                        <a:solidFill>
                          <a:srgbClr val="008BC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 smtClean="0"/>
                        <a:t>Cartilage</a:t>
                      </a:r>
                      <a:endParaRPr lang="en-GB" sz="1100" b="1" dirty="0" smtClean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it-IT" sz="1100" dirty="0" smtClean="0"/>
                        <a:t>0.   Normal</a:t>
                      </a:r>
                      <a:endParaRPr lang="en-GB" sz="1100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0</a:t>
                      </a:r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228600" lvl="0" indent="-228600">
                        <a:buAutoNum type="arabicPeriod"/>
                      </a:pPr>
                      <a:r>
                        <a:rPr lang="it-IT" sz="1100" dirty="0" smtClean="0"/>
                        <a:t>Echotexture abnormalities, focal partial/full-thickness loss of the</a:t>
                      </a:r>
                      <a:r>
                        <a:rPr lang="it-IT" sz="1100" baseline="0" dirty="0" smtClean="0"/>
                        <a:t> </a:t>
                      </a:r>
                      <a:r>
                        <a:rPr lang="it-IT" sz="1100" dirty="0" smtClean="0"/>
                        <a:t>articular cartilage involving &lt;25% of the target surfaces*</a:t>
                      </a:r>
                      <a:endParaRPr lang="en-GB" sz="1100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1</a:t>
                      </a:r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 startAt="2"/>
                      </a:pPr>
                      <a:r>
                        <a:rPr lang="it-IT" sz="1100" dirty="0" smtClean="0"/>
                        <a:t>Partial/full-thickness loss of the articular cartilage involving ≤50% of</a:t>
                      </a:r>
                      <a:r>
                        <a:rPr lang="it-IT" sz="1100" baseline="0" dirty="0" smtClean="0"/>
                        <a:t> </a:t>
                      </a:r>
                      <a:r>
                        <a:rPr lang="it-IT" sz="1100" dirty="0" smtClean="0"/>
                        <a:t>the target surface*</a:t>
                      </a:r>
                      <a:endParaRPr lang="en-GB" sz="1100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2</a:t>
                      </a:r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 startAt="3"/>
                      </a:pPr>
                      <a:r>
                        <a:rPr lang="it-IT" sz="1100" dirty="0" smtClean="0"/>
                        <a:t>Partial/full-thickness loss of the articular cartilage involving &gt;50% of</a:t>
                      </a:r>
                      <a:r>
                        <a:rPr lang="it-IT" sz="1100" baseline="0" dirty="0" smtClean="0"/>
                        <a:t> </a:t>
                      </a:r>
                      <a:r>
                        <a:rPr lang="it-IT" sz="1100" dirty="0" smtClean="0"/>
                        <a:t>the target surface*</a:t>
                      </a:r>
                      <a:endParaRPr lang="en-GB" sz="1100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3</a:t>
                      </a:r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 startAt="4"/>
                      </a:pPr>
                      <a:r>
                        <a:rPr lang="it-IT" sz="1100" dirty="0" smtClean="0"/>
                        <a:t>Complete cartilage destruction or absent visualization of the</a:t>
                      </a:r>
                      <a:r>
                        <a:rPr lang="it-IT" sz="1100" baseline="0" dirty="0" smtClean="0"/>
                        <a:t> </a:t>
                      </a:r>
                      <a:r>
                        <a:rPr lang="it-IT" sz="1100" dirty="0" smtClean="0"/>
                        <a:t>articular cartilage on the target bony surface*</a:t>
                      </a:r>
                      <a:endParaRPr lang="en-GB" sz="1100" dirty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4</a:t>
                      </a:r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40"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dirty="0" smtClean="0"/>
                        <a:t>Bone</a:t>
                      </a:r>
                      <a:endParaRPr lang="en-GB" sz="1100" b="1" dirty="0" smtClean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9956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smtClean="0"/>
                        <a:t>0.   Normal</a:t>
                      </a:r>
                      <a:endParaRPr lang="en-GB" sz="1100" dirty="0" smtClean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0</a:t>
                      </a:r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it-IT" sz="1100" dirty="0" smtClean="0"/>
                        <a:t>Mild irregularities of the subchondral bone with/without initial osteophytes around the joint </a:t>
                      </a:r>
                      <a:endParaRPr lang="en-GB" sz="1100" dirty="0" smtClean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1</a:t>
                      </a:r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 startAt="2"/>
                      </a:pPr>
                      <a:r>
                        <a:rPr lang="it-IT" sz="1100" kern="1200" dirty="0" smtClean="0">
                          <a:effectLst/>
                        </a:rPr>
                        <a:t>Deranged subcondral bone with/without erosions</a:t>
                      </a:r>
                      <a:r>
                        <a:rPr lang="it-IT" sz="1100" kern="1200" baseline="0" dirty="0" smtClean="0">
                          <a:effectLst/>
                        </a:rPr>
                        <a:t> </a:t>
                      </a:r>
                      <a:r>
                        <a:rPr lang="it-IT" sz="1100" kern="1200" dirty="0" smtClean="0">
                          <a:effectLst/>
                        </a:rPr>
                        <a:t>and presence of</a:t>
                      </a:r>
                      <a:r>
                        <a:rPr lang="it-IT" sz="1100" kern="1200" baseline="0" dirty="0" smtClean="0">
                          <a:effectLst/>
                        </a:rPr>
                        <a:t> </a:t>
                      </a:r>
                      <a:r>
                        <a:rPr lang="it-IT" sz="1100" kern="1200" dirty="0" smtClean="0">
                          <a:effectLst/>
                        </a:rPr>
                        <a:t>prominent osteophytes around the joint </a:t>
                      </a:r>
                      <a:endParaRPr lang="en-GB" sz="1100" dirty="0" smtClean="0"/>
                    </a:p>
                  </a:txBody>
                  <a:tcPr anchor="ctr">
                    <a:lnL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 smtClean="0"/>
                        <a:t>2</a:t>
                      </a:r>
                      <a:endParaRPr lang="en-GB" sz="1100" b="1" dirty="0"/>
                    </a:p>
                  </a:txBody>
                  <a:tcPr anchor="ctr"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8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0648" y="7022013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smtClean="0"/>
              <a:t>* Target surface definition for the elbow, knee and ankle joints is as follows:</a:t>
            </a:r>
            <a:endParaRPr lang="en-GB" sz="900" b="1" dirty="0"/>
          </a:p>
          <a:p>
            <a:pPr marL="363538" lvl="1" indent="-171450">
              <a:buFont typeface="Arial" panose="020B0604020202020204" pitchFamily="34" charset="0"/>
              <a:buChar char="•"/>
              <a:defRPr/>
            </a:pPr>
            <a:r>
              <a:rPr lang="it-IT" sz="900" b="1" dirty="0" smtClean="0"/>
              <a:t>ELBOW</a:t>
            </a:r>
            <a:r>
              <a:rPr lang="it-IT" sz="900" b="1" dirty="0"/>
              <a:t>: </a:t>
            </a:r>
            <a:r>
              <a:rPr lang="it-IT" sz="900" dirty="0"/>
              <a:t>Anterior aspect of the distal humeral </a:t>
            </a:r>
            <a:r>
              <a:rPr lang="it-IT" sz="900" dirty="0" smtClean="0"/>
              <a:t>epiphysis</a:t>
            </a:r>
          </a:p>
          <a:p>
            <a:pPr marL="363538" lvl="1" indent="-171450">
              <a:buFont typeface="Arial" panose="020B0604020202020204" pitchFamily="34" charset="0"/>
              <a:buChar char="•"/>
              <a:defRPr/>
            </a:pPr>
            <a:r>
              <a:rPr lang="it-IT" sz="900" b="1" dirty="0" smtClean="0"/>
              <a:t>KNEE</a:t>
            </a:r>
            <a:r>
              <a:rPr lang="it-IT" sz="900" b="1" dirty="0"/>
              <a:t>: </a:t>
            </a:r>
            <a:r>
              <a:rPr lang="it-IT" sz="900" dirty="0"/>
              <a:t>Femoral </a:t>
            </a:r>
            <a:r>
              <a:rPr lang="it-IT" sz="900" dirty="0" smtClean="0"/>
              <a:t>trochlea</a:t>
            </a:r>
          </a:p>
          <a:p>
            <a:pPr marL="363538" lvl="1" indent="-171450">
              <a:buFont typeface="Arial" panose="020B0604020202020204" pitchFamily="34" charset="0"/>
              <a:buChar char="•"/>
              <a:defRPr/>
            </a:pPr>
            <a:r>
              <a:rPr lang="it-IT" sz="900" b="1" dirty="0" smtClean="0"/>
              <a:t>ANKLE</a:t>
            </a:r>
            <a:r>
              <a:rPr lang="it-IT" sz="900" b="1" dirty="0"/>
              <a:t>: </a:t>
            </a:r>
            <a:r>
              <a:rPr lang="it-IT" sz="900" dirty="0"/>
              <a:t>Anterior aspect of the talar dome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998218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273</Words>
  <Application>Microsoft Office PowerPoint</Application>
  <PresentationFormat>Carta (216 x 279 mm)</PresentationFormat>
  <Paragraphs>87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Jenaid Rees</dc:creator>
  <cp:lastModifiedBy>Del Giudice, María Agustina</cp:lastModifiedBy>
  <cp:revision>7</cp:revision>
  <dcterms:created xsi:type="dcterms:W3CDTF">2015-10-07T13:35:32Z</dcterms:created>
  <dcterms:modified xsi:type="dcterms:W3CDTF">2017-08-22T16:58:20Z</dcterms:modified>
</cp:coreProperties>
</file>